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9"/>
  </p:notesMasterIdLst>
  <p:sldIdLst>
    <p:sldId id="256" r:id="rId2"/>
    <p:sldId id="266" r:id="rId3"/>
    <p:sldId id="289" r:id="rId4"/>
    <p:sldId id="291" r:id="rId5"/>
    <p:sldId id="290" r:id="rId6"/>
    <p:sldId id="275" r:id="rId7"/>
    <p:sldId id="287" r:id="rId8"/>
  </p:sldIdLst>
  <p:sldSz cx="9144000" cy="5143500" type="screen16x9"/>
  <p:notesSz cx="7099300" cy="10234613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Tahoma" panose="020B0604030504040204" pitchFamily="34" charset="0"/>
      <p:regular r:id="rId14"/>
      <p:bold r:id="rId15"/>
    </p:embeddedFont>
    <p:embeddedFont>
      <p:font typeface="Meiryo UI" panose="020B0604030504040204" pitchFamily="34" charset="-128"/>
      <p:regular r:id="rId16"/>
      <p:bold r:id="rId17"/>
      <p:italic r:id="rId18"/>
      <p:boldItalic r:id="rId19"/>
    </p:embeddedFont>
    <p:embeddedFont>
      <p:font typeface="Arial Black" panose="020B0A04020102020204" pitchFamily="34" charset="0"/>
      <p:bold r:id="rId20"/>
    </p:embeddedFont>
    <p:embeddedFont>
      <p:font typeface="Muli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90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FF8476-8718-4350-AFEF-BA6B58EDB7B7}">
  <a:tblStyle styleId="{3AFF8476-8718-4350-AFEF-BA6B58EDB7B7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8" d="100"/>
          <a:sy n="88" d="100"/>
        </p:scale>
        <p:origin x="792" y="78"/>
      </p:cViewPr>
      <p:guideLst>
        <p:guide orient="horz" pos="1620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theme" Target="theme/theme1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18312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  <a:noFill/>
          <a:ln>
            <a:noFill/>
          </a:ln>
        </p:spPr>
        <p:txBody>
          <a:bodyPr lIns="99032" tIns="99032" rIns="99032" bIns="99032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21011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lIns="99032" tIns="99032" rIns="99032" bIns="99032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01235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Shape 444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Shape 445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lIns="99032" tIns="99032" rIns="99032" bIns="99032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732334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Shape 752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lIns="99032" tIns="99032" rIns="99032" bIns="99032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24966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Shape 752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lIns="99032" tIns="99032" rIns="99032" bIns="99032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36687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Shape 752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lIns="99032" tIns="99032" rIns="99032" bIns="99032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125441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2" name="Shape 752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lIns="99032" tIns="99032" rIns="99032" bIns="99032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68901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Shape 1074"/>
          <p:cNvSpPr>
            <a:spLocks noGrp="1" noRot="1" noChangeAspect="1"/>
          </p:cNvSpPr>
          <p:nvPr>
            <p:ph type="sldImg" idx="2"/>
          </p:nvPr>
        </p:nvSpPr>
        <p:spPr>
          <a:xfrm>
            <a:off x="139700" y="768350"/>
            <a:ext cx="6819900" cy="3836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5" name="Shape 1075"/>
          <p:cNvSpPr txBox="1">
            <a:spLocks noGrp="1"/>
          </p:cNvSpPr>
          <p:nvPr>
            <p:ph type="body" idx="1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lIns="99032" tIns="99032" rIns="99032" bIns="99032" anchor="t" anchorCtr="0">
            <a:noAutofit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47781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bg>
      <p:bgPr>
        <a:noFill/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rot="10800000">
            <a:off x="1404025" y="25489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 rot="10800000" flipH="1">
            <a:off x="1404025" y="466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sp>
        <p:nvSpPr>
          <p:cNvPr id="17" name="Shape 17"/>
          <p:cNvSpPr/>
          <p:nvPr/>
        </p:nvSpPr>
        <p:spPr>
          <a:xfrm>
            <a:off x="-5850" y="232975"/>
            <a:ext cx="9155700" cy="3296400"/>
          </a:xfrm>
          <a:prstGeom prst="rect">
            <a:avLst/>
          </a:prstGeom>
          <a:solidFill>
            <a:srgbClr val="4C5C6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-5850" y="3529375"/>
            <a:ext cx="9155700" cy="1352100"/>
          </a:xfrm>
          <a:prstGeom prst="rect">
            <a:avLst/>
          </a:prstGeom>
          <a:solidFill>
            <a:srgbClr val="38444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0" y="466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87C5AE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 flipH="1">
            <a:off x="0" y="25489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87C5AE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 rot="5400000">
            <a:off x="-1450150" y="1671525"/>
            <a:ext cx="4647600" cy="17472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title"/>
          </p:nvPr>
        </p:nvSpPr>
        <p:spPr>
          <a:xfrm>
            <a:off x="2532625" y="1515700"/>
            <a:ext cx="6424500" cy="801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4713325" y="2121950"/>
            <a:ext cx="4243800" cy="39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None/>
              <a:defRPr>
                <a:solidFill>
                  <a:srgbClr val="87C5AE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ubTitle" idx="2"/>
          </p:nvPr>
        </p:nvSpPr>
        <p:spPr>
          <a:xfrm>
            <a:off x="6444050" y="2503300"/>
            <a:ext cx="2513100" cy="410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 rtl="0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 rtl="0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 rtl="0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 rtl="0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 rtl="0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 rtl="0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 rtl="0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 rtl="0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20" name="Shape 12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Sides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sp>
        <p:nvSpPr>
          <p:cNvPr id="157" name="Shape 157"/>
          <p:cNvSpPr/>
          <p:nvPr/>
        </p:nvSpPr>
        <p:spPr>
          <a:xfrm>
            <a:off x="0" y="0"/>
            <a:ext cx="3778500" cy="5143500"/>
          </a:xfrm>
          <a:prstGeom prst="rect">
            <a:avLst/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>
            <a:spLocks noGrp="1"/>
          </p:cNvSpPr>
          <p:nvPr>
            <p:ph type="title"/>
          </p:nvPr>
        </p:nvSpPr>
        <p:spPr>
          <a:xfrm>
            <a:off x="370625" y="687000"/>
            <a:ext cx="3588600" cy="1762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 sz="3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None/>
              <a:defRPr sz="3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None/>
              <a:defRPr sz="3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None/>
              <a:defRPr sz="3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None/>
              <a:defRPr sz="3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None/>
              <a:defRPr sz="3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None/>
              <a:defRPr sz="3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wo Sides 1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sp>
        <p:nvSpPr>
          <p:cNvPr id="171" name="Shape 171"/>
          <p:cNvSpPr/>
          <p:nvPr/>
        </p:nvSpPr>
        <p:spPr>
          <a:xfrm>
            <a:off x="4537225" y="0"/>
            <a:ext cx="4606800" cy="5143500"/>
          </a:xfrm>
          <a:prstGeom prst="rect">
            <a:avLst/>
          </a:prstGeom>
          <a:solidFill>
            <a:srgbClr val="79B29D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Shape 172"/>
          <p:cNvSpPr txBox="1">
            <a:spLocks noGrp="1"/>
          </p:cNvSpPr>
          <p:nvPr>
            <p:ph type="subTitle" idx="1"/>
          </p:nvPr>
        </p:nvSpPr>
        <p:spPr>
          <a:xfrm>
            <a:off x="752950" y="3500700"/>
            <a:ext cx="3109500" cy="1162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>
                <a:solidFill>
                  <a:srgbClr val="79B29D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subTitle" idx="2"/>
          </p:nvPr>
        </p:nvSpPr>
        <p:spPr>
          <a:xfrm>
            <a:off x="5285875" y="3500700"/>
            <a:ext cx="3109500" cy="11625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 1">
    <p:bg>
      <p:bgPr>
        <a:noFill/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 rot="10800000">
            <a:off x="1404025" y="25489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/>
          <p:nvPr/>
        </p:nvSpPr>
        <p:spPr>
          <a:xfrm rot="10800000" flipH="1">
            <a:off x="1404025" y="466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4E6E9A">
              <a:alpha val="8038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sp>
        <p:nvSpPr>
          <p:cNvPr id="29" name="Shape 29"/>
          <p:cNvSpPr/>
          <p:nvPr/>
        </p:nvSpPr>
        <p:spPr>
          <a:xfrm>
            <a:off x="-5850" y="232975"/>
            <a:ext cx="9155700" cy="3296400"/>
          </a:xfrm>
          <a:prstGeom prst="rect">
            <a:avLst/>
          </a:prstGeom>
          <a:solidFill>
            <a:srgbClr val="4C5C6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" name="Shape 30"/>
          <p:cNvSpPr/>
          <p:nvPr/>
        </p:nvSpPr>
        <p:spPr>
          <a:xfrm>
            <a:off x="-5850" y="3529375"/>
            <a:ext cx="9155700" cy="1352100"/>
          </a:xfrm>
          <a:prstGeom prst="rect">
            <a:avLst/>
          </a:prstGeom>
          <a:solidFill>
            <a:srgbClr val="38444A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1" name="Shape 31"/>
          <p:cNvSpPr/>
          <p:nvPr/>
        </p:nvSpPr>
        <p:spPr>
          <a:xfrm>
            <a:off x="0" y="466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" name="Shape 32"/>
          <p:cNvSpPr/>
          <p:nvPr/>
        </p:nvSpPr>
        <p:spPr>
          <a:xfrm flipH="1">
            <a:off x="0" y="2548900"/>
            <a:ext cx="3121800" cy="2502300"/>
          </a:xfrm>
          <a:prstGeom prst="parallelogram">
            <a:avLst>
              <a:gd name="adj" fmla="val 55860"/>
            </a:avLst>
          </a:prstGeom>
          <a:solidFill>
            <a:srgbClr val="5E85B9">
              <a:alpha val="911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 rot="5400000">
            <a:off x="-1450150" y="1671525"/>
            <a:ext cx="4647600" cy="17472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2532625" y="1515700"/>
            <a:ext cx="6424500" cy="801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ubTitle" idx="1"/>
          </p:nvPr>
        </p:nvSpPr>
        <p:spPr>
          <a:xfrm>
            <a:off x="4713325" y="2121950"/>
            <a:ext cx="4243800" cy="39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None/>
              <a:defRPr>
                <a:solidFill>
                  <a:srgbClr val="9FC5E8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ubTitle" idx="2"/>
          </p:nvPr>
        </p:nvSpPr>
        <p:spPr>
          <a:xfrm>
            <a:off x="6444050" y="2503300"/>
            <a:ext cx="2513100" cy="410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r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algn="r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algn="r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algn="r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algn="r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algn="r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algn="r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algn="r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algn="r">
              <a:spcBef>
                <a:spcPts val="0"/>
              </a:spcBef>
              <a:buNone/>
              <a:defRPr sz="13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header 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>
            <a:off x="7119100" y="0"/>
            <a:ext cx="2025000" cy="5143500"/>
          </a:xfrm>
          <a:prstGeom prst="rect">
            <a:avLst/>
          </a:prstGeom>
          <a:solidFill>
            <a:srgbClr val="85C4AC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0" y="0"/>
            <a:ext cx="2147700" cy="5143500"/>
          </a:xfrm>
          <a:prstGeom prst="rect">
            <a:avLst/>
          </a:prstGeom>
          <a:solidFill>
            <a:srgbClr val="689986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2147700" y="0"/>
            <a:ext cx="2595000" cy="5143500"/>
          </a:xfrm>
          <a:prstGeom prst="rect">
            <a:avLst/>
          </a:prstGeom>
          <a:solidFill>
            <a:srgbClr val="74AB96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4727500" y="0"/>
            <a:ext cx="2391600" cy="5143500"/>
          </a:xfrm>
          <a:prstGeom prst="rect">
            <a:avLst/>
          </a:prstGeom>
          <a:solidFill>
            <a:srgbClr val="7CB8A1">
              <a:alpha val="8885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Shape 55"/>
          <p:cNvSpPr/>
          <p:nvPr/>
        </p:nvSpPr>
        <p:spPr>
          <a:xfrm rot="5400000">
            <a:off x="2035125" y="-107149"/>
            <a:ext cx="2393100" cy="6463199"/>
          </a:xfrm>
          <a:prstGeom prst="rect">
            <a:avLst/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Shape 56"/>
          <p:cNvSpPr/>
          <p:nvPr/>
        </p:nvSpPr>
        <p:spPr>
          <a:xfrm rot="5400000">
            <a:off x="5612775" y="2783050"/>
            <a:ext cx="2383800" cy="682800"/>
          </a:xfrm>
          <a:prstGeom prst="triangle">
            <a:avLst>
              <a:gd name="adj" fmla="val 50126"/>
            </a:avLst>
          </a:prstGeom>
          <a:solidFill>
            <a:srgbClr val="38444A">
              <a:alpha val="596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539025" y="2499500"/>
            <a:ext cx="50679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4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36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‹nº›</a:t>
            </a:fld>
            <a:endParaRPr lang="en">
              <a:solidFill>
                <a:srgbClr val="FFFFFF"/>
              </a:solidFill>
            </a:endParaRPr>
          </a:p>
        </p:txBody>
      </p:sp>
      <p:sp>
        <p:nvSpPr>
          <p:cNvPr id="59" name="Shape 59"/>
          <p:cNvSpPr txBox="1">
            <a:spLocks noGrp="1"/>
          </p:cNvSpPr>
          <p:nvPr>
            <p:ph type="subTitle" idx="1"/>
          </p:nvPr>
        </p:nvSpPr>
        <p:spPr>
          <a:xfrm>
            <a:off x="539025" y="3575750"/>
            <a:ext cx="3828300" cy="424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370482" y="445025"/>
            <a:ext cx="84600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370475" y="1348400"/>
            <a:ext cx="84600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1pPr>
            <a:lvl2pPr lvl="1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2pPr>
            <a:lvl3pPr lvl="2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3pPr>
            <a:lvl4pPr lvl="3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4pPr>
            <a:lvl5pPr lvl="4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5pPr>
            <a:lvl6pPr lvl="5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6pPr>
            <a:lvl7pPr lvl="6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7pPr>
            <a:lvl8pPr lvl="7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8pPr>
            <a:lvl9pPr lvl="8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grpSp>
        <p:nvGrpSpPr>
          <p:cNvPr id="85" name="Shape 85"/>
          <p:cNvGrpSpPr/>
          <p:nvPr/>
        </p:nvGrpSpPr>
        <p:grpSpPr>
          <a:xfrm rot="-5400000">
            <a:off x="-47650" y="696877"/>
            <a:ext cx="649714" cy="69000"/>
            <a:chOff x="684762" y="3506750"/>
            <a:chExt cx="3536825" cy="69000"/>
          </a:xfrm>
        </p:grpSpPr>
        <p:sp>
          <p:nvSpPr>
            <p:cNvPr id="86" name="Shape 86"/>
            <p:cNvSpPr/>
            <p:nvPr/>
          </p:nvSpPr>
          <p:spPr>
            <a:xfrm>
              <a:off x="1515449" y="3506750"/>
              <a:ext cx="1003799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684762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3438287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2519143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Shape 90"/>
          <p:cNvSpPr txBox="1">
            <a:spLocks noGrp="1"/>
          </p:cNvSpPr>
          <p:nvPr>
            <p:ph type="subTitle" idx="2"/>
          </p:nvPr>
        </p:nvSpPr>
        <p:spPr>
          <a:xfrm>
            <a:off x="370482" y="941525"/>
            <a:ext cx="8460000" cy="39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body 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70482" y="445025"/>
            <a:ext cx="84600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Clr>
                <a:srgbClr val="4E6F9B"/>
              </a:buClr>
              <a:buFont typeface="Muli"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70475" y="1348400"/>
            <a:ext cx="38913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  <p:grpSp>
        <p:nvGrpSpPr>
          <p:cNvPr id="95" name="Shape 95"/>
          <p:cNvGrpSpPr/>
          <p:nvPr/>
        </p:nvGrpSpPr>
        <p:grpSpPr>
          <a:xfrm rot="-5400000">
            <a:off x="-47650" y="696877"/>
            <a:ext cx="649714" cy="69000"/>
            <a:chOff x="684762" y="3506750"/>
            <a:chExt cx="3536825" cy="69000"/>
          </a:xfrm>
        </p:grpSpPr>
        <p:sp>
          <p:nvSpPr>
            <p:cNvPr id="96" name="Shape 96"/>
            <p:cNvSpPr/>
            <p:nvPr/>
          </p:nvSpPr>
          <p:spPr>
            <a:xfrm>
              <a:off x="1515449" y="3506750"/>
              <a:ext cx="1003799" cy="69000"/>
            </a:xfrm>
            <a:prstGeom prst="rect">
              <a:avLst/>
            </a:prstGeom>
            <a:solidFill>
              <a:srgbClr val="5477A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684762" y="3506750"/>
              <a:ext cx="830700" cy="69000"/>
            </a:xfrm>
            <a:prstGeom prst="rect">
              <a:avLst/>
            </a:prstGeom>
            <a:solidFill>
              <a:srgbClr val="4E6E9A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3438287" y="3506750"/>
              <a:ext cx="783300" cy="69000"/>
            </a:xfrm>
            <a:prstGeom prst="rect">
              <a:avLst/>
            </a:prstGeom>
            <a:solidFill>
              <a:srgbClr val="648DC6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2519143" y="3506750"/>
              <a:ext cx="918900" cy="69000"/>
            </a:xfrm>
            <a:prstGeom prst="rect">
              <a:avLst/>
            </a:prstGeom>
            <a:solidFill>
              <a:srgbClr val="5A7FB3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" name="Shape 100"/>
          <p:cNvSpPr txBox="1">
            <a:spLocks noGrp="1"/>
          </p:cNvSpPr>
          <p:nvPr>
            <p:ph type="subTitle" idx="2"/>
          </p:nvPr>
        </p:nvSpPr>
        <p:spPr>
          <a:xfrm>
            <a:off x="370482" y="941525"/>
            <a:ext cx="8460000" cy="393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None/>
              <a:defRPr/>
            </a:lvl1pPr>
            <a:lvl2pPr lvl="1" rtl="0">
              <a:spcBef>
                <a:spcPts val="0"/>
              </a:spcBef>
              <a:buNone/>
              <a:defRPr/>
            </a:lvl2pPr>
            <a:lvl3pPr lvl="2" rtl="0">
              <a:spcBef>
                <a:spcPts val="0"/>
              </a:spcBef>
              <a:buNone/>
              <a:defRPr/>
            </a:lvl3pPr>
            <a:lvl4pPr lvl="3" rtl="0">
              <a:spcBef>
                <a:spcPts val="0"/>
              </a:spcBef>
              <a:buNone/>
              <a:defRPr/>
            </a:lvl4pPr>
            <a:lvl5pPr lvl="4" rtl="0">
              <a:spcBef>
                <a:spcPts val="0"/>
              </a:spcBef>
              <a:buNone/>
              <a:defRPr/>
            </a:lvl5pPr>
            <a:lvl6pPr lvl="5" rtl="0">
              <a:spcBef>
                <a:spcPts val="0"/>
              </a:spcBef>
              <a:buNone/>
              <a:defRPr/>
            </a:lvl6pPr>
            <a:lvl7pPr lvl="6" rtl="0">
              <a:spcBef>
                <a:spcPts val="0"/>
              </a:spcBef>
              <a:buNone/>
              <a:defRPr/>
            </a:lvl7pPr>
            <a:lvl8pPr lvl="7" rtl="0">
              <a:spcBef>
                <a:spcPts val="0"/>
              </a:spcBef>
              <a:buNone/>
              <a:defRPr/>
            </a:lvl8pPr>
            <a:lvl9pPr lvl="8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3"/>
          </p:nvPr>
        </p:nvSpPr>
        <p:spPr>
          <a:xfrm>
            <a:off x="4581150" y="1348400"/>
            <a:ext cx="38913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buFont typeface="Muli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105" name="Shape 10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‹nº›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‹nº›</a:t>
            </a:fld>
            <a:endParaRPr lang="en" sz="1000">
              <a:solidFill>
                <a:schemeClr val="dk2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8" r:id="rId14"/>
    <p:sldLayoutId id="2147483671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 txBox="1">
            <a:spLocks noGrp="1"/>
          </p:cNvSpPr>
          <p:nvPr>
            <p:ph type="title"/>
          </p:nvPr>
        </p:nvSpPr>
        <p:spPr>
          <a:xfrm>
            <a:off x="2532625" y="1515700"/>
            <a:ext cx="6424500" cy="801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4800" dirty="0" smtClean="0">
                <a:latin typeface="Arial Black"/>
                <a:ea typeface="Arial Black"/>
                <a:cs typeface="Arial Black"/>
                <a:sym typeface="Arial Black"/>
              </a:rPr>
              <a:t>E-</a:t>
            </a:r>
            <a:r>
              <a:rPr lang="en" sz="4800" dirty="0" smtClean="0">
                <a:solidFill>
                  <a:srgbClr val="5E85B9"/>
                </a:solidFill>
                <a:latin typeface="Arial Black"/>
                <a:ea typeface="Arial Black"/>
                <a:cs typeface="Arial Black"/>
                <a:sym typeface="Arial Black"/>
              </a:rPr>
              <a:t>SUS</a:t>
            </a:r>
            <a:endParaRPr lang="en" sz="4800" dirty="0"/>
          </a:p>
        </p:txBody>
      </p:sp>
      <p:sp>
        <p:nvSpPr>
          <p:cNvPr id="288" name="Shape 288"/>
          <p:cNvSpPr txBox="1">
            <a:spLocks noGrp="1"/>
          </p:cNvSpPr>
          <p:nvPr>
            <p:ph type="subTitle" idx="2"/>
          </p:nvPr>
        </p:nvSpPr>
        <p:spPr>
          <a:xfrm>
            <a:off x="6444050" y="2329124"/>
            <a:ext cx="2513100" cy="410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400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09 de abril, 2017</a:t>
            </a:r>
            <a:endParaRPr lang="en" sz="1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2" name="Imagem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5923" y="3548743"/>
            <a:ext cx="3669849" cy="1341666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Shape 447"/>
          <p:cNvSpPr txBox="1">
            <a:spLocks noGrp="1"/>
          </p:cNvSpPr>
          <p:nvPr>
            <p:ph type="title"/>
          </p:nvPr>
        </p:nvSpPr>
        <p:spPr>
          <a:xfrm>
            <a:off x="370482" y="445025"/>
            <a:ext cx="84600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000" b="1" dirty="0" smtClean="0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Problemas</a:t>
            </a:r>
            <a:r>
              <a:rPr lang="en" sz="2000" b="1" dirty="0" smtClean="0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 &amp; Dificuldades</a:t>
            </a:r>
            <a:endParaRPr lang="en" sz="2000" b="1" dirty="0"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grpSp>
        <p:nvGrpSpPr>
          <p:cNvPr id="449" name="Shape 449"/>
          <p:cNvGrpSpPr/>
          <p:nvPr/>
        </p:nvGrpSpPr>
        <p:grpSpPr>
          <a:xfrm>
            <a:off x="587829" y="1558416"/>
            <a:ext cx="1740723" cy="2685371"/>
            <a:chOff x="427743" y="1939416"/>
            <a:chExt cx="1740723" cy="2685371"/>
          </a:xfrm>
        </p:grpSpPr>
        <p:sp>
          <p:nvSpPr>
            <p:cNvPr id="450" name="Shape 450"/>
            <p:cNvSpPr/>
            <p:nvPr/>
          </p:nvSpPr>
          <p:spPr>
            <a:xfrm>
              <a:off x="673248" y="1939425"/>
              <a:ext cx="1320600" cy="1320600"/>
            </a:xfrm>
            <a:prstGeom prst="ellipse">
              <a:avLst/>
            </a:pr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pt-BR" dirty="0" smtClean="0"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 junto a população</a:t>
              </a:r>
              <a:endParaRPr dirty="0"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51" name="Shape 451"/>
            <p:cNvSpPr/>
            <p:nvPr/>
          </p:nvSpPr>
          <p:spPr>
            <a:xfrm>
              <a:off x="682550" y="1939416"/>
              <a:ext cx="1261500" cy="1261500"/>
            </a:xfrm>
            <a:prstGeom prst="ellipse">
              <a:avLst/>
            </a:prstGeom>
            <a:solidFill>
              <a:srgbClr val="5477A7"/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52" name="Shape 452"/>
            <p:cNvSpPr/>
            <p:nvPr/>
          </p:nvSpPr>
          <p:spPr>
            <a:xfrm>
              <a:off x="956750" y="2213624"/>
              <a:ext cx="713100" cy="713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03658" y="35373"/>
                  </a:moveTo>
                  <a:lnTo>
                    <a:pt x="103658" y="8192"/>
                  </a:lnTo>
                  <a:cubicBezTo>
                    <a:pt x="103658" y="3566"/>
                    <a:pt x="100080" y="0"/>
                    <a:pt x="95439" y="0"/>
                  </a:cubicBezTo>
                  <a:cubicBezTo>
                    <a:pt x="90797" y="0"/>
                    <a:pt x="87316" y="3566"/>
                    <a:pt x="87316" y="8192"/>
                  </a:cubicBezTo>
                  <a:lnTo>
                    <a:pt x="87316" y="10409"/>
                  </a:lnTo>
                  <a:lnTo>
                    <a:pt x="45543" y="22939"/>
                  </a:lnTo>
                  <a:lnTo>
                    <a:pt x="5414" y="27277"/>
                  </a:lnTo>
                  <a:cubicBezTo>
                    <a:pt x="2417" y="27277"/>
                    <a:pt x="0" y="29686"/>
                    <a:pt x="0" y="32674"/>
                  </a:cubicBezTo>
                  <a:lnTo>
                    <a:pt x="0" y="70746"/>
                  </a:lnTo>
                  <a:cubicBezTo>
                    <a:pt x="0" y="73734"/>
                    <a:pt x="2417" y="76240"/>
                    <a:pt x="5414" y="76240"/>
                  </a:cubicBezTo>
                  <a:lnTo>
                    <a:pt x="23980" y="78361"/>
                  </a:lnTo>
                  <a:lnTo>
                    <a:pt x="32683" y="117783"/>
                  </a:lnTo>
                  <a:lnTo>
                    <a:pt x="32683" y="117783"/>
                  </a:lnTo>
                  <a:cubicBezTo>
                    <a:pt x="32973" y="118939"/>
                    <a:pt x="34037" y="120000"/>
                    <a:pt x="35390" y="120000"/>
                  </a:cubicBezTo>
                  <a:lnTo>
                    <a:pt x="57244" y="120000"/>
                  </a:lnTo>
                  <a:cubicBezTo>
                    <a:pt x="58887" y="120000"/>
                    <a:pt x="59951" y="118939"/>
                    <a:pt x="59951" y="117301"/>
                  </a:cubicBezTo>
                  <a:lnTo>
                    <a:pt x="59951" y="116722"/>
                  </a:lnTo>
                  <a:lnTo>
                    <a:pt x="59951" y="116722"/>
                  </a:lnTo>
                  <a:lnTo>
                    <a:pt x="52312" y="82987"/>
                  </a:lnTo>
                  <a:lnTo>
                    <a:pt x="87316" y="93301"/>
                  </a:lnTo>
                  <a:lnTo>
                    <a:pt x="87316" y="95518"/>
                  </a:lnTo>
                  <a:cubicBezTo>
                    <a:pt x="87316" y="100144"/>
                    <a:pt x="90797" y="103710"/>
                    <a:pt x="95439" y="103710"/>
                  </a:cubicBezTo>
                  <a:cubicBezTo>
                    <a:pt x="100080" y="103710"/>
                    <a:pt x="103658" y="100144"/>
                    <a:pt x="103658" y="95518"/>
                  </a:cubicBezTo>
                  <a:lnTo>
                    <a:pt x="103658" y="68337"/>
                  </a:lnTo>
                  <a:cubicBezTo>
                    <a:pt x="112651" y="68337"/>
                    <a:pt x="120000" y="61012"/>
                    <a:pt x="120000" y="51951"/>
                  </a:cubicBezTo>
                  <a:cubicBezTo>
                    <a:pt x="120000" y="42987"/>
                    <a:pt x="112651" y="35373"/>
                    <a:pt x="103658" y="35373"/>
                  </a:cubicBezTo>
                  <a:close/>
                  <a:moveTo>
                    <a:pt x="5414" y="70746"/>
                  </a:moveTo>
                  <a:lnTo>
                    <a:pt x="5414" y="59855"/>
                  </a:lnTo>
                  <a:lnTo>
                    <a:pt x="19049" y="59855"/>
                  </a:lnTo>
                  <a:cubicBezTo>
                    <a:pt x="20692" y="59855"/>
                    <a:pt x="21756" y="58795"/>
                    <a:pt x="21756" y="57156"/>
                  </a:cubicBezTo>
                  <a:cubicBezTo>
                    <a:pt x="21756" y="55518"/>
                    <a:pt x="20692" y="54457"/>
                    <a:pt x="19049" y="54457"/>
                  </a:cubicBezTo>
                  <a:lnTo>
                    <a:pt x="5414" y="54457"/>
                  </a:lnTo>
                  <a:lnTo>
                    <a:pt x="5414" y="48963"/>
                  </a:lnTo>
                  <a:lnTo>
                    <a:pt x="13634" y="48963"/>
                  </a:lnTo>
                  <a:cubicBezTo>
                    <a:pt x="15278" y="48963"/>
                    <a:pt x="16341" y="47903"/>
                    <a:pt x="16341" y="46265"/>
                  </a:cubicBezTo>
                  <a:cubicBezTo>
                    <a:pt x="16341" y="44626"/>
                    <a:pt x="15278" y="43566"/>
                    <a:pt x="13634" y="43566"/>
                  </a:cubicBezTo>
                  <a:lnTo>
                    <a:pt x="5414" y="43566"/>
                  </a:lnTo>
                  <a:lnTo>
                    <a:pt x="5414" y="32674"/>
                  </a:lnTo>
                  <a:lnTo>
                    <a:pt x="43609" y="28337"/>
                  </a:lnTo>
                  <a:lnTo>
                    <a:pt x="43609" y="74891"/>
                  </a:lnTo>
                  <a:lnTo>
                    <a:pt x="5414" y="70746"/>
                  </a:lnTo>
                  <a:close/>
                  <a:moveTo>
                    <a:pt x="35197" y="103421"/>
                  </a:moveTo>
                  <a:lnTo>
                    <a:pt x="29685" y="78939"/>
                  </a:lnTo>
                  <a:lnTo>
                    <a:pt x="45253" y="80578"/>
                  </a:lnTo>
                  <a:lnTo>
                    <a:pt x="46317" y="80867"/>
                  </a:lnTo>
                  <a:lnTo>
                    <a:pt x="51248" y="103421"/>
                  </a:lnTo>
                  <a:lnTo>
                    <a:pt x="35197" y="103421"/>
                  </a:lnTo>
                  <a:close/>
                  <a:moveTo>
                    <a:pt x="52602" y="108819"/>
                  </a:moveTo>
                  <a:lnTo>
                    <a:pt x="53763" y="114313"/>
                  </a:lnTo>
                  <a:lnTo>
                    <a:pt x="37324" y="114313"/>
                  </a:lnTo>
                  <a:lnTo>
                    <a:pt x="36261" y="108819"/>
                  </a:lnTo>
                  <a:lnTo>
                    <a:pt x="52602" y="108819"/>
                  </a:lnTo>
                  <a:close/>
                  <a:moveTo>
                    <a:pt x="87316" y="87325"/>
                  </a:moveTo>
                  <a:lnTo>
                    <a:pt x="49121" y="75951"/>
                  </a:lnTo>
                  <a:lnTo>
                    <a:pt x="49121" y="27277"/>
                  </a:lnTo>
                  <a:lnTo>
                    <a:pt x="87316" y="15807"/>
                  </a:lnTo>
                  <a:lnTo>
                    <a:pt x="87316" y="87325"/>
                  </a:lnTo>
                  <a:close/>
                  <a:moveTo>
                    <a:pt x="98243" y="95228"/>
                  </a:moveTo>
                  <a:cubicBezTo>
                    <a:pt x="98243" y="96867"/>
                    <a:pt x="97082" y="97927"/>
                    <a:pt x="95439" y="97927"/>
                  </a:cubicBezTo>
                  <a:cubicBezTo>
                    <a:pt x="93795" y="97927"/>
                    <a:pt x="92731" y="96867"/>
                    <a:pt x="92731" y="95228"/>
                  </a:cubicBezTo>
                  <a:lnTo>
                    <a:pt x="92731" y="8192"/>
                  </a:lnTo>
                  <a:cubicBezTo>
                    <a:pt x="92731" y="6554"/>
                    <a:pt x="93795" y="5493"/>
                    <a:pt x="95439" y="5493"/>
                  </a:cubicBezTo>
                  <a:cubicBezTo>
                    <a:pt x="97082" y="5493"/>
                    <a:pt x="98243" y="6554"/>
                    <a:pt x="98243" y="8192"/>
                  </a:cubicBezTo>
                  <a:lnTo>
                    <a:pt x="98243" y="95228"/>
                  </a:lnTo>
                  <a:close/>
                  <a:moveTo>
                    <a:pt x="103658" y="62650"/>
                  </a:moveTo>
                  <a:lnTo>
                    <a:pt x="103658" y="40867"/>
                  </a:lnTo>
                  <a:cubicBezTo>
                    <a:pt x="109653" y="40867"/>
                    <a:pt x="114585" y="45783"/>
                    <a:pt x="114585" y="51759"/>
                  </a:cubicBezTo>
                  <a:cubicBezTo>
                    <a:pt x="114585" y="57734"/>
                    <a:pt x="109653" y="62650"/>
                    <a:pt x="103658" y="6265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>
                <a:solidFill>
                  <a:srgbClr val="000000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55" name="Shape 455"/>
            <p:cNvSpPr txBox="1"/>
            <p:nvPr/>
          </p:nvSpPr>
          <p:spPr>
            <a:xfrm>
              <a:off x="427743" y="3260025"/>
              <a:ext cx="1740723" cy="13647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b="1" dirty="0" smtClean="0">
                  <a:solidFill>
                    <a:schemeClr val="tx1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Gargalos na </a:t>
              </a:r>
              <a:r>
                <a:rPr lang="en" b="1" dirty="0" smtClean="0">
                  <a:solidFill>
                    <a:srgbClr val="FF0000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cadeia logística </a:t>
              </a:r>
              <a:r>
                <a:rPr lang="en" b="1" dirty="0" smtClean="0">
                  <a:solidFill>
                    <a:schemeClr val="tx1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de medicamentos na cidade de São Paulo</a:t>
              </a:r>
              <a:endParaRPr lang="en" b="1" dirty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</p:grpSp>
      <p:grpSp>
        <p:nvGrpSpPr>
          <p:cNvPr id="456" name="Shape 456"/>
          <p:cNvGrpSpPr/>
          <p:nvPr/>
        </p:nvGrpSpPr>
        <p:grpSpPr>
          <a:xfrm>
            <a:off x="2533172" y="1558416"/>
            <a:ext cx="1992085" cy="2685371"/>
            <a:chOff x="1992086" y="1939416"/>
            <a:chExt cx="1992085" cy="2685371"/>
          </a:xfrm>
        </p:grpSpPr>
        <p:sp>
          <p:nvSpPr>
            <p:cNvPr id="457" name="Shape 457"/>
            <p:cNvSpPr/>
            <p:nvPr/>
          </p:nvSpPr>
          <p:spPr>
            <a:xfrm>
              <a:off x="2333548" y="1939425"/>
              <a:ext cx="1320600" cy="1320600"/>
            </a:xfrm>
            <a:prstGeom prst="ellipse">
              <a:avLst/>
            </a:pr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58" name="Shape 458"/>
            <p:cNvSpPr/>
            <p:nvPr/>
          </p:nvSpPr>
          <p:spPr>
            <a:xfrm>
              <a:off x="2342843" y="1939416"/>
              <a:ext cx="1261500" cy="1261500"/>
            </a:xfrm>
            <a:prstGeom prst="ellipse">
              <a:avLst/>
            </a:prstGeom>
            <a:solidFill>
              <a:srgbClr val="4E6E9A">
                <a:alpha val="8038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59" name="Shape 459"/>
            <p:cNvSpPr/>
            <p:nvPr/>
          </p:nvSpPr>
          <p:spPr>
            <a:xfrm>
              <a:off x="2617043" y="2232366"/>
              <a:ext cx="713100" cy="6756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30708" y="18236"/>
                  </a:moveTo>
                  <a:cubicBezTo>
                    <a:pt x="29102" y="17329"/>
                    <a:pt x="27496" y="17128"/>
                    <a:pt x="25889" y="17128"/>
                  </a:cubicBezTo>
                  <a:cubicBezTo>
                    <a:pt x="22393" y="17128"/>
                    <a:pt x="19275" y="18539"/>
                    <a:pt x="17385" y="21360"/>
                  </a:cubicBezTo>
                  <a:cubicBezTo>
                    <a:pt x="14740" y="25390"/>
                    <a:pt x="16251" y="30428"/>
                    <a:pt x="20787" y="32745"/>
                  </a:cubicBezTo>
                  <a:cubicBezTo>
                    <a:pt x="22677" y="33551"/>
                    <a:pt x="25133" y="34156"/>
                    <a:pt x="27779" y="34156"/>
                  </a:cubicBezTo>
                  <a:cubicBezTo>
                    <a:pt x="31275" y="34156"/>
                    <a:pt x="34960" y="33047"/>
                    <a:pt x="36566" y="30730"/>
                  </a:cubicBezTo>
                  <a:cubicBezTo>
                    <a:pt x="39212" y="26498"/>
                    <a:pt x="35527" y="20554"/>
                    <a:pt x="30708" y="18236"/>
                  </a:cubicBezTo>
                  <a:close/>
                  <a:moveTo>
                    <a:pt x="27779" y="28513"/>
                  </a:moveTo>
                  <a:cubicBezTo>
                    <a:pt x="26173" y="28513"/>
                    <a:pt x="24283" y="28211"/>
                    <a:pt x="23244" y="27607"/>
                  </a:cubicBezTo>
                  <a:cubicBezTo>
                    <a:pt x="22204" y="27002"/>
                    <a:pt x="21637" y="26498"/>
                    <a:pt x="21354" y="25894"/>
                  </a:cubicBezTo>
                  <a:cubicBezTo>
                    <a:pt x="21354" y="25591"/>
                    <a:pt x="21354" y="25390"/>
                    <a:pt x="21637" y="24785"/>
                  </a:cubicBezTo>
                  <a:cubicBezTo>
                    <a:pt x="22393" y="23677"/>
                    <a:pt x="24000" y="23073"/>
                    <a:pt x="25889" y="23073"/>
                  </a:cubicBezTo>
                  <a:cubicBezTo>
                    <a:pt x="26929" y="23073"/>
                    <a:pt x="27779" y="23375"/>
                    <a:pt x="28535" y="23677"/>
                  </a:cubicBezTo>
                  <a:cubicBezTo>
                    <a:pt x="30708" y="24785"/>
                    <a:pt x="32031" y="26801"/>
                    <a:pt x="32031" y="27607"/>
                  </a:cubicBezTo>
                  <a:cubicBezTo>
                    <a:pt x="31464" y="27607"/>
                    <a:pt x="30141" y="28513"/>
                    <a:pt x="27779" y="28513"/>
                  </a:cubicBezTo>
                  <a:close/>
                  <a:moveTo>
                    <a:pt x="27779" y="85340"/>
                  </a:moveTo>
                  <a:cubicBezTo>
                    <a:pt x="25322" y="85340"/>
                    <a:pt x="22960" y="85944"/>
                    <a:pt x="20787" y="86750"/>
                  </a:cubicBezTo>
                  <a:cubicBezTo>
                    <a:pt x="16062" y="89068"/>
                    <a:pt x="14456" y="94105"/>
                    <a:pt x="17385" y="98136"/>
                  </a:cubicBezTo>
                  <a:cubicBezTo>
                    <a:pt x="19275" y="100654"/>
                    <a:pt x="22393" y="102367"/>
                    <a:pt x="25889" y="102367"/>
                  </a:cubicBezTo>
                  <a:cubicBezTo>
                    <a:pt x="27496" y="102367"/>
                    <a:pt x="29385" y="102166"/>
                    <a:pt x="30708" y="101259"/>
                  </a:cubicBezTo>
                  <a:cubicBezTo>
                    <a:pt x="35527" y="98942"/>
                    <a:pt x="39212" y="92695"/>
                    <a:pt x="36283" y="88765"/>
                  </a:cubicBezTo>
                  <a:cubicBezTo>
                    <a:pt x="34960" y="86448"/>
                    <a:pt x="31275" y="85340"/>
                    <a:pt x="27779" y="85340"/>
                  </a:cubicBezTo>
                  <a:close/>
                  <a:moveTo>
                    <a:pt x="28535" y="96120"/>
                  </a:moveTo>
                  <a:cubicBezTo>
                    <a:pt x="27779" y="96423"/>
                    <a:pt x="26929" y="96725"/>
                    <a:pt x="25889" y="96725"/>
                  </a:cubicBezTo>
                  <a:cubicBezTo>
                    <a:pt x="24000" y="96725"/>
                    <a:pt x="22393" y="95818"/>
                    <a:pt x="21637" y="95012"/>
                  </a:cubicBezTo>
                  <a:cubicBezTo>
                    <a:pt x="21354" y="94408"/>
                    <a:pt x="21354" y="94105"/>
                    <a:pt x="21354" y="93904"/>
                  </a:cubicBezTo>
                  <a:cubicBezTo>
                    <a:pt x="21637" y="93299"/>
                    <a:pt x="22204" y="92493"/>
                    <a:pt x="23244" y="92191"/>
                  </a:cubicBezTo>
                  <a:cubicBezTo>
                    <a:pt x="24283" y="91586"/>
                    <a:pt x="26173" y="91284"/>
                    <a:pt x="27779" y="91284"/>
                  </a:cubicBezTo>
                  <a:cubicBezTo>
                    <a:pt x="30141" y="91284"/>
                    <a:pt x="31464" y="91889"/>
                    <a:pt x="32031" y="92493"/>
                  </a:cubicBezTo>
                  <a:cubicBezTo>
                    <a:pt x="32031" y="92997"/>
                    <a:pt x="30708" y="95314"/>
                    <a:pt x="28535" y="96120"/>
                  </a:cubicBezTo>
                  <a:close/>
                  <a:moveTo>
                    <a:pt x="120000" y="22770"/>
                  </a:moveTo>
                  <a:cubicBezTo>
                    <a:pt x="120000" y="16523"/>
                    <a:pt x="109889" y="11385"/>
                    <a:pt x="104031" y="11385"/>
                  </a:cubicBezTo>
                  <a:lnTo>
                    <a:pt x="103464" y="11385"/>
                  </a:lnTo>
                  <a:cubicBezTo>
                    <a:pt x="99496" y="11385"/>
                    <a:pt x="98173" y="12292"/>
                    <a:pt x="50740" y="47556"/>
                  </a:cubicBezTo>
                  <a:lnTo>
                    <a:pt x="45070" y="43526"/>
                  </a:lnTo>
                  <a:cubicBezTo>
                    <a:pt x="46393" y="42418"/>
                    <a:pt x="47811" y="41007"/>
                    <a:pt x="48850" y="39294"/>
                  </a:cubicBezTo>
                  <a:cubicBezTo>
                    <a:pt x="54992" y="28513"/>
                    <a:pt x="46393" y="11989"/>
                    <a:pt x="36000" y="6045"/>
                  </a:cubicBezTo>
                  <a:cubicBezTo>
                    <a:pt x="25606" y="0"/>
                    <a:pt x="12000" y="3425"/>
                    <a:pt x="5858" y="14206"/>
                  </a:cubicBezTo>
                  <a:cubicBezTo>
                    <a:pt x="0" y="24483"/>
                    <a:pt x="3212" y="37581"/>
                    <a:pt x="12850" y="44130"/>
                  </a:cubicBezTo>
                  <a:cubicBezTo>
                    <a:pt x="20787" y="50075"/>
                    <a:pt x="27779" y="55214"/>
                    <a:pt x="34204" y="60050"/>
                  </a:cubicBezTo>
                  <a:cubicBezTo>
                    <a:pt x="27779" y="64886"/>
                    <a:pt x="20598" y="70226"/>
                    <a:pt x="12850" y="75969"/>
                  </a:cubicBezTo>
                  <a:cubicBezTo>
                    <a:pt x="3212" y="82518"/>
                    <a:pt x="0" y="95617"/>
                    <a:pt x="5858" y="105793"/>
                  </a:cubicBezTo>
                  <a:cubicBezTo>
                    <a:pt x="12000" y="116574"/>
                    <a:pt x="25606" y="120000"/>
                    <a:pt x="36000" y="114055"/>
                  </a:cubicBezTo>
                  <a:cubicBezTo>
                    <a:pt x="46677" y="107808"/>
                    <a:pt x="54992" y="91284"/>
                    <a:pt x="48850" y="80806"/>
                  </a:cubicBezTo>
                  <a:cubicBezTo>
                    <a:pt x="47811" y="79093"/>
                    <a:pt x="46677" y="77682"/>
                    <a:pt x="45070" y="76574"/>
                  </a:cubicBezTo>
                  <a:lnTo>
                    <a:pt x="50740" y="72544"/>
                  </a:lnTo>
                  <a:cubicBezTo>
                    <a:pt x="98173" y="107808"/>
                    <a:pt x="99496" y="108614"/>
                    <a:pt x="103464" y="108614"/>
                  </a:cubicBezTo>
                  <a:lnTo>
                    <a:pt x="104031" y="108614"/>
                  </a:lnTo>
                  <a:cubicBezTo>
                    <a:pt x="109889" y="108614"/>
                    <a:pt x="120000" y="103576"/>
                    <a:pt x="120000" y="97329"/>
                  </a:cubicBezTo>
                  <a:lnTo>
                    <a:pt x="68031" y="60352"/>
                  </a:lnTo>
                  <a:lnTo>
                    <a:pt x="120000" y="22770"/>
                  </a:lnTo>
                  <a:close/>
                  <a:moveTo>
                    <a:pt x="16535" y="39798"/>
                  </a:moveTo>
                  <a:cubicBezTo>
                    <a:pt x="8314" y="35264"/>
                    <a:pt x="5669" y="25088"/>
                    <a:pt x="10204" y="16826"/>
                  </a:cubicBezTo>
                  <a:cubicBezTo>
                    <a:pt x="14929" y="8866"/>
                    <a:pt x="25322" y="6045"/>
                    <a:pt x="33637" y="10579"/>
                  </a:cubicBezTo>
                  <a:cubicBezTo>
                    <a:pt x="41858" y="15113"/>
                    <a:pt x="48283" y="27607"/>
                    <a:pt x="43464" y="35566"/>
                  </a:cubicBezTo>
                  <a:cubicBezTo>
                    <a:pt x="38929" y="43828"/>
                    <a:pt x="24850" y="44433"/>
                    <a:pt x="16535" y="39798"/>
                  </a:cubicBezTo>
                  <a:close/>
                  <a:moveTo>
                    <a:pt x="27779" y="48362"/>
                  </a:moveTo>
                  <a:cubicBezTo>
                    <a:pt x="32031" y="48664"/>
                    <a:pt x="36000" y="47758"/>
                    <a:pt x="39779" y="46347"/>
                  </a:cubicBezTo>
                  <a:lnTo>
                    <a:pt x="45921" y="50680"/>
                  </a:lnTo>
                  <a:cubicBezTo>
                    <a:pt x="43464" y="52392"/>
                    <a:pt x="41102" y="54307"/>
                    <a:pt x="38456" y="56020"/>
                  </a:cubicBezTo>
                  <a:cubicBezTo>
                    <a:pt x="35244" y="53803"/>
                    <a:pt x="31464" y="51183"/>
                    <a:pt x="27779" y="48362"/>
                  </a:cubicBezTo>
                  <a:close/>
                  <a:moveTo>
                    <a:pt x="33921" y="108614"/>
                  </a:moveTo>
                  <a:cubicBezTo>
                    <a:pt x="25606" y="113249"/>
                    <a:pt x="15212" y="110629"/>
                    <a:pt x="10393" y="102367"/>
                  </a:cubicBezTo>
                  <a:cubicBezTo>
                    <a:pt x="5669" y="94408"/>
                    <a:pt x="8598" y="84231"/>
                    <a:pt x="16818" y="79395"/>
                  </a:cubicBezTo>
                  <a:cubicBezTo>
                    <a:pt x="25133" y="74861"/>
                    <a:pt x="39212" y="75365"/>
                    <a:pt x="44031" y="83324"/>
                  </a:cubicBezTo>
                  <a:cubicBezTo>
                    <a:pt x="48566" y="91586"/>
                    <a:pt x="41858" y="104080"/>
                    <a:pt x="33921" y="108614"/>
                  </a:cubicBezTo>
                  <a:close/>
                  <a:moveTo>
                    <a:pt x="39779" y="72846"/>
                  </a:moveTo>
                  <a:cubicBezTo>
                    <a:pt x="36000" y="71435"/>
                    <a:pt x="32031" y="70831"/>
                    <a:pt x="27779" y="70831"/>
                  </a:cubicBezTo>
                  <a:cubicBezTo>
                    <a:pt x="89858" y="24785"/>
                    <a:pt x="100535" y="16826"/>
                    <a:pt x="103464" y="16826"/>
                  </a:cubicBezTo>
                  <a:cubicBezTo>
                    <a:pt x="103464" y="16826"/>
                    <a:pt x="108283" y="16523"/>
                    <a:pt x="113102" y="20554"/>
                  </a:cubicBezTo>
                  <a:lnTo>
                    <a:pt x="39779" y="72846"/>
                  </a:lnTo>
                  <a:close/>
                  <a:moveTo>
                    <a:pt x="113102" y="98740"/>
                  </a:moveTo>
                  <a:cubicBezTo>
                    <a:pt x="108283" y="102972"/>
                    <a:pt x="103464" y="102367"/>
                    <a:pt x="103464" y="102367"/>
                  </a:cubicBezTo>
                  <a:cubicBezTo>
                    <a:pt x="101102" y="102367"/>
                    <a:pt x="93354" y="97027"/>
                    <a:pt x="55275" y="68816"/>
                  </a:cubicBezTo>
                  <a:lnTo>
                    <a:pt x="63212" y="63173"/>
                  </a:lnTo>
                  <a:lnTo>
                    <a:pt x="113102" y="98740"/>
                  </a:lnTo>
                  <a:close/>
                  <a:moveTo>
                    <a:pt x="50740" y="56926"/>
                  </a:moveTo>
                  <a:cubicBezTo>
                    <a:pt x="49133" y="56926"/>
                    <a:pt x="48000" y="58035"/>
                    <a:pt x="48000" y="59748"/>
                  </a:cubicBezTo>
                  <a:cubicBezTo>
                    <a:pt x="48000" y="61460"/>
                    <a:pt x="49133" y="62569"/>
                    <a:pt x="50740" y="62569"/>
                  </a:cubicBezTo>
                  <a:cubicBezTo>
                    <a:pt x="52251" y="62569"/>
                    <a:pt x="53385" y="61460"/>
                    <a:pt x="53385" y="59748"/>
                  </a:cubicBezTo>
                  <a:cubicBezTo>
                    <a:pt x="53385" y="58035"/>
                    <a:pt x="52251" y="56926"/>
                    <a:pt x="50740" y="569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>
                <a:solidFill>
                  <a:srgbClr val="000000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62" name="Shape 462"/>
            <p:cNvSpPr txBox="1"/>
            <p:nvPr/>
          </p:nvSpPr>
          <p:spPr>
            <a:xfrm>
              <a:off x="1992086" y="3260025"/>
              <a:ext cx="1992085" cy="13647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b="1" dirty="0" smtClean="0">
                  <a:solidFill>
                    <a:schemeClr val="tx1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Ausência de históricos para </a:t>
              </a:r>
              <a:r>
                <a:rPr lang="en" b="1" dirty="0" smtClean="0">
                  <a:solidFill>
                    <a:srgbClr val="FF0000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ações preventivas </a:t>
              </a:r>
              <a:r>
                <a:rPr lang="en" b="1" dirty="0" smtClean="0">
                  <a:solidFill>
                    <a:schemeClr val="tx1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junto ao </a:t>
              </a:r>
              <a:r>
                <a:rPr lang="en" b="1" dirty="0" smtClean="0">
                  <a:solidFill>
                    <a:srgbClr val="FF0000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abastecimento</a:t>
              </a:r>
              <a:r>
                <a:rPr lang="en" b="1" dirty="0" smtClean="0">
                  <a:solidFill>
                    <a:schemeClr val="tx1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 de medicamentos.</a:t>
              </a:r>
              <a:endParaRPr lang="en" b="1" dirty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</p:grpSp>
      <p:grpSp>
        <p:nvGrpSpPr>
          <p:cNvPr id="463" name="Shape 463"/>
          <p:cNvGrpSpPr/>
          <p:nvPr/>
        </p:nvGrpSpPr>
        <p:grpSpPr>
          <a:xfrm>
            <a:off x="4790885" y="1558416"/>
            <a:ext cx="1650257" cy="2685371"/>
            <a:chOff x="3868799" y="1939416"/>
            <a:chExt cx="1650257" cy="2685371"/>
          </a:xfrm>
        </p:grpSpPr>
        <p:sp>
          <p:nvSpPr>
            <p:cNvPr id="464" name="Shape 464"/>
            <p:cNvSpPr/>
            <p:nvPr/>
          </p:nvSpPr>
          <p:spPr>
            <a:xfrm>
              <a:off x="3993836" y="1939425"/>
              <a:ext cx="1320600" cy="1320600"/>
            </a:xfrm>
            <a:prstGeom prst="ellipse">
              <a:avLst/>
            </a:pr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65" name="Shape 465"/>
            <p:cNvSpPr/>
            <p:nvPr/>
          </p:nvSpPr>
          <p:spPr>
            <a:xfrm>
              <a:off x="4003137" y="1939416"/>
              <a:ext cx="1261500" cy="1261500"/>
            </a:xfrm>
            <a:prstGeom prst="ellipse">
              <a:avLst/>
            </a:prstGeom>
            <a:solidFill>
              <a:srgbClr val="4E6E9A">
                <a:alpha val="8038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66" name="Shape 466"/>
            <p:cNvSpPr/>
            <p:nvPr/>
          </p:nvSpPr>
          <p:spPr>
            <a:xfrm>
              <a:off x="4267887" y="2194874"/>
              <a:ext cx="732000" cy="713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43777"/>
                  </a:moveTo>
                  <a:cubicBezTo>
                    <a:pt x="51014" y="43777"/>
                    <a:pt x="43671" y="51138"/>
                    <a:pt x="43671" y="60145"/>
                  </a:cubicBezTo>
                  <a:cubicBezTo>
                    <a:pt x="43671" y="69152"/>
                    <a:pt x="51014" y="76513"/>
                    <a:pt x="60000" y="76513"/>
                  </a:cubicBezTo>
                  <a:cubicBezTo>
                    <a:pt x="68985" y="76513"/>
                    <a:pt x="76328" y="69152"/>
                    <a:pt x="76328" y="60145"/>
                  </a:cubicBezTo>
                  <a:cubicBezTo>
                    <a:pt x="76328" y="51138"/>
                    <a:pt x="68985" y="43777"/>
                    <a:pt x="60000" y="43777"/>
                  </a:cubicBezTo>
                  <a:close/>
                  <a:moveTo>
                    <a:pt x="60000" y="71089"/>
                  </a:moveTo>
                  <a:cubicBezTo>
                    <a:pt x="54009" y="71089"/>
                    <a:pt x="49082" y="66150"/>
                    <a:pt x="49082" y="60145"/>
                  </a:cubicBezTo>
                  <a:cubicBezTo>
                    <a:pt x="49082" y="54140"/>
                    <a:pt x="54009" y="49200"/>
                    <a:pt x="60000" y="49200"/>
                  </a:cubicBezTo>
                  <a:cubicBezTo>
                    <a:pt x="65990" y="49200"/>
                    <a:pt x="70917" y="54140"/>
                    <a:pt x="70917" y="60145"/>
                  </a:cubicBezTo>
                  <a:cubicBezTo>
                    <a:pt x="70917" y="66150"/>
                    <a:pt x="65990" y="71089"/>
                    <a:pt x="60000" y="71089"/>
                  </a:cubicBezTo>
                  <a:close/>
                  <a:moveTo>
                    <a:pt x="60000" y="21888"/>
                  </a:moveTo>
                  <a:cubicBezTo>
                    <a:pt x="39033" y="21888"/>
                    <a:pt x="21835" y="39128"/>
                    <a:pt x="21835" y="60145"/>
                  </a:cubicBezTo>
                  <a:cubicBezTo>
                    <a:pt x="21835" y="81162"/>
                    <a:pt x="39033" y="98401"/>
                    <a:pt x="60000" y="98401"/>
                  </a:cubicBezTo>
                  <a:cubicBezTo>
                    <a:pt x="80966" y="98401"/>
                    <a:pt x="98164" y="81162"/>
                    <a:pt x="98164" y="60145"/>
                  </a:cubicBezTo>
                  <a:cubicBezTo>
                    <a:pt x="98164" y="39128"/>
                    <a:pt x="80966" y="21888"/>
                    <a:pt x="60000" y="21888"/>
                  </a:cubicBezTo>
                  <a:close/>
                  <a:moveTo>
                    <a:pt x="60000" y="92978"/>
                  </a:moveTo>
                  <a:cubicBezTo>
                    <a:pt x="42028" y="92978"/>
                    <a:pt x="27246" y="78159"/>
                    <a:pt x="27246" y="60145"/>
                  </a:cubicBezTo>
                  <a:cubicBezTo>
                    <a:pt x="27246" y="42130"/>
                    <a:pt x="42028" y="27312"/>
                    <a:pt x="60000" y="27312"/>
                  </a:cubicBezTo>
                  <a:cubicBezTo>
                    <a:pt x="77971" y="27312"/>
                    <a:pt x="92753" y="42130"/>
                    <a:pt x="92753" y="60145"/>
                  </a:cubicBezTo>
                  <a:cubicBezTo>
                    <a:pt x="92753" y="78159"/>
                    <a:pt x="77971" y="92978"/>
                    <a:pt x="60000" y="92978"/>
                  </a:cubicBezTo>
                  <a:close/>
                  <a:moveTo>
                    <a:pt x="101449" y="103341"/>
                  </a:moveTo>
                  <a:cubicBezTo>
                    <a:pt x="112946" y="92397"/>
                    <a:pt x="120000" y="77094"/>
                    <a:pt x="120000" y="60145"/>
                  </a:cubicBezTo>
                  <a:cubicBezTo>
                    <a:pt x="120000" y="26828"/>
                    <a:pt x="93236" y="0"/>
                    <a:pt x="60000" y="0"/>
                  </a:cubicBezTo>
                  <a:cubicBezTo>
                    <a:pt x="26763" y="0"/>
                    <a:pt x="0" y="26828"/>
                    <a:pt x="0" y="60145"/>
                  </a:cubicBezTo>
                  <a:cubicBezTo>
                    <a:pt x="0" y="77094"/>
                    <a:pt x="7149" y="92397"/>
                    <a:pt x="18550" y="103341"/>
                  </a:cubicBezTo>
                  <a:lnTo>
                    <a:pt x="11787" y="115351"/>
                  </a:lnTo>
                  <a:cubicBezTo>
                    <a:pt x="11207" y="115932"/>
                    <a:pt x="10917" y="116416"/>
                    <a:pt x="10917" y="117288"/>
                  </a:cubicBezTo>
                  <a:cubicBezTo>
                    <a:pt x="10917" y="118934"/>
                    <a:pt x="11980" y="120000"/>
                    <a:pt x="13623" y="120000"/>
                  </a:cubicBezTo>
                  <a:cubicBezTo>
                    <a:pt x="14492" y="120000"/>
                    <a:pt x="14975" y="119709"/>
                    <a:pt x="15555" y="119225"/>
                  </a:cubicBezTo>
                  <a:cubicBezTo>
                    <a:pt x="15845" y="118934"/>
                    <a:pt x="16135" y="118353"/>
                    <a:pt x="16135" y="118062"/>
                  </a:cubicBezTo>
                  <a:lnTo>
                    <a:pt x="22415" y="106924"/>
                  </a:lnTo>
                  <a:cubicBezTo>
                    <a:pt x="32753" y="115060"/>
                    <a:pt x="45603" y="120000"/>
                    <a:pt x="60000" y="120000"/>
                  </a:cubicBezTo>
                  <a:cubicBezTo>
                    <a:pt x="74202" y="120000"/>
                    <a:pt x="87246" y="115060"/>
                    <a:pt x="97681" y="106924"/>
                  </a:cubicBezTo>
                  <a:lnTo>
                    <a:pt x="103864" y="118062"/>
                  </a:lnTo>
                  <a:cubicBezTo>
                    <a:pt x="104154" y="119225"/>
                    <a:pt x="105314" y="120000"/>
                    <a:pt x="106376" y="120000"/>
                  </a:cubicBezTo>
                  <a:cubicBezTo>
                    <a:pt x="108019" y="120000"/>
                    <a:pt x="109082" y="118934"/>
                    <a:pt x="109082" y="117288"/>
                  </a:cubicBezTo>
                  <a:cubicBezTo>
                    <a:pt x="109082" y="116416"/>
                    <a:pt x="108792" y="115932"/>
                    <a:pt x="108309" y="115351"/>
                  </a:cubicBezTo>
                  <a:lnTo>
                    <a:pt x="101449" y="103341"/>
                  </a:lnTo>
                  <a:close/>
                  <a:moveTo>
                    <a:pt x="60000" y="114769"/>
                  </a:moveTo>
                  <a:cubicBezTo>
                    <a:pt x="30048" y="114769"/>
                    <a:pt x="5507" y="90169"/>
                    <a:pt x="5507" y="60145"/>
                  </a:cubicBezTo>
                  <a:cubicBezTo>
                    <a:pt x="5507" y="30121"/>
                    <a:pt x="30048" y="5520"/>
                    <a:pt x="60000" y="5520"/>
                  </a:cubicBezTo>
                  <a:cubicBezTo>
                    <a:pt x="90048" y="5520"/>
                    <a:pt x="114589" y="30121"/>
                    <a:pt x="114589" y="60145"/>
                  </a:cubicBezTo>
                  <a:cubicBezTo>
                    <a:pt x="114589" y="90169"/>
                    <a:pt x="90048" y="114769"/>
                    <a:pt x="60000" y="11476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>
                <a:solidFill>
                  <a:srgbClr val="000000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69" name="Shape 469"/>
            <p:cNvSpPr txBox="1"/>
            <p:nvPr/>
          </p:nvSpPr>
          <p:spPr>
            <a:xfrm>
              <a:off x="3868799" y="3260025"/>
              <a:ext cx="1650257" cy="13647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b="1" dirty="0" smtClean="0">
                  <a:solidFill>
                    <a:schemeClr val="tx1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Problema crítico na </a:t>
              </a:r>
              <a:r>
                <a:rPr lang="en" b="1" dirty="0" smtClean="0">
                  <a:solidFill>
                    <a:srgbClr val="FF0000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distribuição</a:t>
              </a:r>
              <a:r>
                <a:rPr lang="en" b="1" dirty="0" smtClean="0">
                  <a:solidFill>
                    <a:schemeClr val="tx1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 de remédio junto as Unidades de Saúde municipais.</a:t>
              </a:r>
              <a:endParaRPr lang="en" b="1" dirty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</p:grpSp>
      <p:grpSp>
        <p:nvGrpSpPr>
          <p:cNvPr id="470" name="Shape 470"/>
          <p:cNvGrpSpPr/>
          <p:nvPr/>
        </p:nvGrpSpPr>
        <p:grpSpPr>
          <a:xfrm>
            <a:off x="6822143" y="1558416"/>
            <a:ext cx="1785257" cy="2685371"/>
            <a:chOff x="6662057" y="1939416"/>
            <a:chExt cx="1785257" cy="2685371"/>
          </a:xfrm>
        </p:grpSpPr>
        <p:sp>
          <p:nvSpPr>
            <p:cNvPr id="471" name="Shape 471"/>
            <p:cNvSpPr/>
            <p:nvPr/>
          </p:nvSpPr>
          <p:spPr>
            <a:xfrm>
              <a:off x="6797136" y="1939425"/>
              <a:ext cx="1320600" cy="1320600"/>
            </a:xfrm>
            <a:prstGeom prst="ellipse">
              <a:avLst/>
            </a:pr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72" name="Shape 472"/>
            <p:cNvSpPr/>
            <p:nvPr/>
          </p:nvSpPr>
          <p:spPr>
            <a:xfrm>
              <a:off x="6806431" y="1939416"/>
              <a:ext cx="1261500" cy="1261500"/>
            </a:xfrm>
            <a:prstGeom prst="ellipse">
              <a:avLst/>
            </a:prstGeom>
            <a:solidFill>
              <a:srgbClr val="4E6E9A">
                <a:alpha val="8038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73" name="Shape 473"/>
            <p:cNvSpPr/>
            <p:nvPr/>
          </p:nvSpPr>
          <p:spPr>
            <a:xfrm>
              <a:off x="7065937" y="2269125"/>
              <a:ext cx="742500" cy="602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6688" y="66614"/>
                  </a:moveTo>
                  <a:cubicBezTo>
                    <a:pt x="17695" y="66614"/>
                    <a:pt x="10346" y="75708"/>
                    <a:pt x="10346" y="86692"/>
                  </a:cubicBezTo>
                  <a:cubicBezTo>
                    <a:pt x="10346" y="88700"/>
                    <a:pt x="11410" y="90000"/>
                    <a:pt x="13053" y="90000"/>
                  </a:cubicBezTo>
                  <a:cubicBezTo>
                    <a:pt x="14697" y="90000"/>
                    <a:pt x="15761" y="88700"/>
                    <a:pt x="15761" y="86692"/>
                  </a:cubicBezTo>
                  <a:cubicBezTo>
                    <a:pt x="15761" y="79370"/>
                    <a:pt x="20692" y="73346"/>
                    <a:pt x="26688" y="73346"/>
                  </a:cubicBezTo>
                  <a:cubicBezTo>
                    <a:pt x="28331" y="73346"/>
                    <a:pt x="29395" y="72047"/>
                    <a:pt x="29395" y="70039"/>
                  </a:cubicBezTo>
                  <a:cubicBezTo>
                    <a:pt x="29395" y="68031"/>
                    <a:pt x="28331" y="66614"/>
                    <a:pt x="26688" y="66614"/>
                  </a:cubicBezTo>
                  <a:close/>
                  <a:moveTo>
                    <a:pt x="92151" y="66614"/>
                  </a:moveTo>
                  <a:cubicBezTo>
                    <a:pt x="83158" y="66614"/>
                    <a:pt x="75809" y="75708"/>
                    <a:pt x="75809" y="86692"/>
                  </a:cubicBezTo>
                  <a:cubicBezTo>
                    <a:pt x="75809" y="88700"/>
                    <a:pt x="76873" y="90000"/>
                    <a:pt x="78517" y="90000"/>
                  </a:cubicBezTo>
                  <a:cubicBezTo>
                    <a:pt x="80161" y="90000"/>
                    <a:pt x="81321" y="88700"/>
                    <a:pt x="81321" y="86692"/>
                  </a:cubicBezTo>
                  <a:cubicBezTo>
                    <a:pt x="81321" y="79370"/>
                    <a:pt x="86156" y="73346"/>
                    <a:pt x="92151" y="73346"/>
                  </a:cubicBezTo>
                  <a:cubicBezTo>
                    <a:pt x="93795" y="73346"/>
                    <a:pt x="94955" y="72047"/>
                    <a:pt x="94955" y="70039"/>
                  </a:cubicBezTo>
                  <a:cubicBezTo>
                    <a:pt x="94955" y="68031"/>
                    <a:pt x="93795" y="66614"/>
                    <a:pt x="92151" y="66614"/>
                  </a:cubicBezTo>
                  <a:close/>
                  <a:moveTo>
                    <a:pt x="116712" y="72047"/>
                  </a:moveTo>
                  <a:lnTo>
                    <a:pt x="96792" y="13346"/>
                  </a:lnTo>
                  <a:lnTo>
                    <a:pt x="96792" y="13346"/>
                  </a:lnTo>
                  <a:cubicBezTo>
                    <a:pt x="94665" y="5669"/>
                    <a:pt x="88670" y="0"/>
                    <a:pt x="81514" y="0"/>
                  </a:cubicBezTo>
                  <a:cubicBezTo>
                    <a:pt x="72522" y="0"/>
                    <a:pt x="65173" y="8976"/>
                    <a:pt x="65173" y="19960"/>
                  </a:cubicBezTo>
                  <a:lnTo>
                    <a:pt x="54246" y="19960"/>
                  </a:lnTo>
                  <a:cubicBezTo>
                    <a:pt x="54246" y="8976"/>
                    <a:pt x="46897" y="0"/>
                    <a:pt x="37904" y="0"/>
                  </a:cubicBezTo>
                  <a:cubicBezTo>
                    <a:pt x="30749" y="0"/>
                    <a:pt x="24754" y="5669"/>
                    <a:pt x="22626" y="13346"/>
                  </a:cubicBezTo>
                  <a:lnTo>
                    <a:pt x="22626" y="13346"/>
                  </a:lnTo>
                  <a:lnTo>
                    <a:pt x="2707" y="72047"/>
                  </a:lnTo>
                  <a:cubicBezTo>
                    <a:pt x="1063" y="76299"/>
                    <a:pt x="0" y="81377"/>
                    <a:pt x="0" y="86692"/>
                  </a:cubicBezTo>
                  <a:cubicBezTo>
                    <a:pt x="0" y="105000"/>
                    <a:pt x="12280" y="120000"/>
                    <a:pt x="27268" y="120000"/>
                  </a:cubicBezTo>
                  <a:cubicBezTo>
                    <a:pt x="40322" y="120000"/>
                    <a:pt x="51539" y="108661"/>
                    <a:pt x="53956" y="93307"/>
                  </a:cubicBezTo>
                  <a:lnTo>
                    <a:pt x="66043" y="93307"/>
                  </a:lnTo>
                  <a:cubicBezTo>
                    <a:pt x="68460" y="108661"/>
                    <a:pt x="79677" y="120000"/>
                    <a:pt x="92731" y="120000"/>
                  </a:cubicBezTo>
                  <a:cubicBezTo>
                    <a:pt x="107719" y="120000"/>
                    <a:pt x="120000" y="105000"/>
                    <a:pt x="120000" y="86692"/>
                  </a:cubicBezTo>
                  <a:cubicBezTo>
                    <a:pt x="119516" y="81377"/>
                    <a:pt x="118356" y="76653"/>
                    <a:pt x="116712" y="72047"/>
                  </a:cubicBezTo>
                  <a:close/>
                  <a:moveTo>
                    <a:pt x="26688" y="113385"/>
                  </a:moveTo>
                  <a:cubicBezTo>
                    <a:pt x="14697" y="113385"/>
                    <a:pt x="4834" y="101338"/>
                    <a:pt x="4834" y="86692"/>
                  </a:cubicBezTo>
                  <a:cubicBezTo>
                    <a:pt x="4834" y="72047"/>
                    <a:pt x="14697" y="60000"/>
                    <a:pt x="26688" y="60000"/>
                  </a:cubicBezTo>
                  <a:cubicBezTo>
                    <a:pt x="38678" y="60000"/>
                    <a:pt x="48541" y="72047"/>
                    <a:pt x="48541" y="86692"/>
                  </a:cubicBezTo>
                  <a:cubicBezTo>
                    <a:pt x="48541" y="101338"/>
                    <a:pt x="38678" y="113385"/>
                    <a:pt x="26688" y="113385"/>
                  </a:cubicBezTo>
                  <a:close/>
                  <a:moveTo>
                    <a:pt x="48541" y="66614"/>
                  </a:moveTo>
                  <a:cubicBezTo>
                    <a:pt x="43609" y="58700"/>
                    <a:pt x="35680" y="53385"/>
                    <a:pt x="26688" y="53385"/>
                  </a:cubicBezTo>
                  <a:cubicBezTo>
                    <a:pt x="21756" y="53385"/>
                    <a:pt x="16921" y="55039"/>
                    <a:pt x="13053" y="57992"/>
                  </a:cubicBezTo>
                  <a:lnTo>
                    <a:pt x="27751" y="14645"/>
                  </a:lnTo>
                  <a:lnTo>
                    <a:pt x="27751" y="14645"/>
                  </a:lnTo>
                  <a:cubicBezTo>
                    <a:pt x="29395" y="10039"/>
                    <a:pt x="33263" y="6968"/>
                    <a:pt x="37614" y="6968"/>
                  </a:cubicBezTo>
                  <a:cubicBezTo>
                    <a:pt x="43319" y="6968"/>
                    <a:pt x="47961" y="12283"/>
                    <a:pt x="48541" y="19015"/>
                  </a:cubicBezTo>
                  <a:lnTo>
                    <a:pt x="48541" y="19015"/>
                  </a:lnTo>
                  <a:lnTo>
                    <a:pt x="48541" y="66614"/>
                  </a:lnTo>
                  <a:close/>
                  <a:moveTo>
                    <a:pt x="64883" y="86692"/>
                  </a:moveTo>
                  <a:lnTo>
                    <a:pt x="53956" y="86692"/>
                  </a:lnTo>
                  <a:lnTo>
                    <a:pt x="53956" y="79960"/>
                  </a:lnTo>
                  <a:lnTo>
                    <a:pt x="64883" y="79960"/>
                  </a:lnTo>
                  <a:lnTo>
                    <a:pt x="64883" y="86692"/>
                  </a:lnTo>
                  <a:close/>
                  <a:moveTo>
                    <a:pt x="64883" y="73346"/>
                  </a:moveTo>
                  <a:lnTo>
                    <a:pt x="53956" y="73346"/>
                  </a:lnTo>
                  <a:lnTo>
                    <a:pt x="53956" y="26692"/>
                  </a:lnTo>
                  <a:lnTo>
                    <a:pt x="64883" y="26692"/>
                  </a:lnTo>
                  <a:lnTo>
                    <a:pt x="64883" y="73346"/>
                  </a:lnTo>
                  <a:close/>
                  <a:moveTo>
                    <a:pt x="70394" y="19015"/>
                  </a:moveTo>
                  <a:lnTo>
                    <a:pt x="70394" y="19015"/>
                  </a:lnTo>
                  <a:cubicBezTo>
                    <a:pt x="70878" y="12283"/>
                    <a:pt x="75519" y="6614"/>
                    <a:pt x="81321" y="6614"/>
                  </a:cubicBezTo>
                  <a:cubicBezTo>
                    <a:pt x="85672" y="6614"/>
                    <a:pt x="89443" y="10039"/>
                    <a:pt x="91087" y="14291"/>
                  </a:cubicBezTo>
                  <a:lnTo>
                    <a:pt x="91087" y="14291"/>
                  </a:lnTo>
                  <a:lnTo>
                    <a:pt x="105882" y="57637"/>
                  </a:lnTo>
                  <a:cubicBezTo>
                    <a:pt x="101724" y="54685"/>
                    <a:pt x="97082" y="53031"/>
                    <a:pt x="92151" y="53031"/>
                  </a:cubicBezTo>
                  <a:cubicBezTo>
                    <a:pt x="83158" y="53031"/>
                    <a:pt x="75229" y="58346"/>
                    <a:pt x="70394" y="66377"/>
                  </a:cubicBezTo>
                  <a:lnTo>
                    <a:pt x="70394" y="19015"/>
                  </a:lnTo>
                  <a:close/>
                  <a:moveTo>
                    <a:pt x="92151" y="113385"/>
                  </a:moveTo>
                  <a:cubicBezTo>
                    <a:pt x="80161" y="113385"/>
                    <a:pt x="70394" y="101338"/>
                    <a:pt x="70394" y="86692"/>
                  </a:cubicBezTo>
                  <a:cubicBezTo>
                    <a:pt x="70394" y="72047"/>
                    <a:pt x="80161" y="60000"/>
                    <a:pt x="92151" y="60000"/>
                  </a:cubicBezTo>
                  <a:cubicBezTo>
                    <a:pt x="104238" y="60000"/>
                    <a:pt x="114004" y="72047"/>
                    <a:pt x="114004" y="86692"/>
                  </a:cubicBezTo>
                  <a:cubicBezTo>
                    <a:pt x="114004" y="101338"/>
                    <a:pt x="104238" y="113385"/>
                    <a:pt x="92151" y="11338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>
                <a:solidFill>
                  <a:srgbClr val="000000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  <p:sp>
          <p:nvSpPr>
            <p:cNvPr id="476" name="Shape 476"/>
            <p:cNvSpPr txBox="1"/>
            <p:nvPr/>
          </p:nvSpPr>
          <p:spPr>
            <a:xfrm>
              <a:off x="6662057" y="3260025"/>
              <a:ext cx="1785257" cy="1364762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91425" rIns="91425" bIns="91425" anchor="t" anchorCtr="0">
              <a:noAutofit/>
            </a:bodyPr>
            <a:lstStyle/>
            <a:p>
              <a:pPr lvl="0" algn="ctr" rtl="0">
                <a:spcBef>
                  <a:spcPts val="0"/>
                </a:spcBef>
                <a:buNone/>
              </a:pPr>
              <a:r>
                <a:rPr lang="en" b="1" dirty="0" smtClean="0">
                  <a:solidFill>
                    <a:schemeClr val="tx1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Falta de </a:t>
              </a:r>
              <a:r>
                <a:rPr lang="en" b="1" dirty="0" smtClean="0">
                  <a:solidFill>
                    <a:srgbClr val="FF0000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transparência</a:t>
              </a:r>
              <a:r>
                <a:rPr lang="en" b="1" dirty="0" smtClean="0">
                  <a:solidFill>
                    <a:schemeClr val="tx1"/>
                  </a:solidFill>
                  <a:latin typeface="+mj-lt"/>
                  <a:ea typeface="Meiryo UI" panose="020B0604030504040204" pitchFamily="34" charset="-128"/>
                  <a:cs typeface="Meiryo UI" panose="020B0604030504040204" pitchFamily="34" charset="-128"/>
                  <a:sym typeface="Muli"/>
                </a:rPr>
                <a:t> nas informações para a população e Prefeitura de São Paulo.</a:t>
              </a:r>
              <a:endParaRPr lang="en" b="1" dirty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endParaRPr>
            </a:p>
          </p:txBody>
        </p:sp>
      </p:grpSp>
      <p:grpSp>
        <p:nvGrpSpPr>
          <p:cNvPr id="477" name="Shape 477"/>
          <p:cNvGrpSpPr/>
          <p:nvPr/>
        </p:nvGrpSpPr>
        <p:grpSpPr>
          <a:xfrm rot="5400000">
            <a:off x="8641233" y="411193"/>
            <a:ext cx="278152" cy="345817"/>
            <a:chOff x="0" y="46600"/>
            <a:chExt cx="3121800" cy="5004600"/>
          </a:xfrm>
        </p:grpSpPr>
        <p:sp>
          <p:nvSpPr>
            <p:cNvPr id="478" name="Shape 478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Shape 754"/>
          <p:cNvSpPr txBox="1">
            <a:spLocks noGrp="1"/>
          </p:cNvSpPr>
          <p:nvPr>
            <p:ph type="title"/>
          </p:nvPr>
        </p:nvSpPr>
        <p:spPr>
          <a:xfrm>
            <a:off x="370482" y="445025"/>
            <a:ext cx="84600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000" b="1" dirty="0" smtClean="0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Solução</a:t>
            </a:r>
            <a:endParaRPr lang="en" sz="2000" b="1" dirty="0"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grpSp>
        <p:nvGrpSpPr>
          <p:cNvPr id="774" name="Shape 774"/>
          <p:cNvGrpSpPr/>
          <p:nvPr/>
        </p:nvGrpSpPr>
        <p:grpSpPr>
          <a:xfrm rot="5400000">
            <a:off x="8641233" y="411193"/>
            <a:ext cx="278152" cy="345817"/>
            <a:chOff x="0" y="46600"/>
            <a:chExt cx="3121800" cy="5004600"/>
          </a:xfrm>
        </p:grpSpPr>
        <p:sp>
          <p:nvSpPr>
            <p:cNvPr id="775" name="Shape 77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2" name="Shape 792"/>
          <p:cNvSpPr txBox="1"/>
          <p:nvPr/>
        </p:nvSpPr>
        <p:spPr>
          <a:xfrm>
            <a:off x="285685" y="1260342"/>
            <a:ext cx="8858315" cy="34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8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Análise da série histórica da disponibilidade de remédios na </a:t>
            </a:r>
          </a:p>
          <a:p>
            <a:pPr lvl="0" rtl="0">
              <a:spcBef>
                <a:spcPts val="0"/>
              </a:spcBef>
            </a:pPr>
            <a:r>
              <a:rPr lang="en" sz="18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cidade São Paulo.</a:t>
            </a:r>
          </a:p>
          <a:p>
            <a:pPr lvl="0" rtl="0">
              <a:spcBef>
                <a:spcPts val="0"/>
              </a:spcBef>
            </a:pPr>
            <a:endParaRPr lang="en" sz="1800" b="1" dirty="0">
              <a:solidFill>
                <a:schemeClr val="tx1"/>
              </a:solidFill>
              <a:latin typeface="+mj-lt"/>
              <a:ea typeface="Meiryo UI" panose="020B0604030504040204" pitchFamily="34" charset="-128"/>
              <a:cs typeface="Meiryo UI" panose="020B0604030504040204" pitchFamily="34" charset="-128"/>
              <a:sym typeface="Muli"/>
            </a:endParaRPr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8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Visualização através de um Mapa de Calor (</a:t>
            </a:r>
            <a:r>
              <a:rPr lang="pt-BR" sz="1800" b="1" dirty="0" err="1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Heat</a:t>
            </a:r>
            <a:r>
              <a:rPr lang="en" sz="18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 Map) onde os dados apontam uma falta de medicamentos para o atendimento da Demanda mensal.</a:t>
            </a:r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" sz="1800" b="1" dirty="0">
              <a:solidFill>
                <a:schemeClr val="tx1"/>
              </a:solidFill>
              <a:latin typeface="+mj-lt"/>
              <a:ea typeface="Meiryo UI" panose="020B0604030504040204" pitchFamily="34" charset="-128"/>
              <a:cs typeface="Meiryo UI" panose="020B0604030504040204" pitchFamily="34" charset="-128"/>
              <a:sym typeface="Muli"/>
            </a:endParaRPr>
          </a:p>
          <a:p>
            <a:pPr marL="2857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18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 Atuamos no auxílio do abastecimento de medicamentos e também junto a gestão eficiente de estoque.</a:t>
            </a:r>
          </a:p>
          <a:p>
            <a:pPr lvl="0" rtl="0">
              <a:spcBef>
                <a:spcPts val="0"/>
              </a:spcBef>
            </a:pPr>
            <a:endParaRPr lang="en" sz="1800" b="1" dirty="0">
              <a:solidFill>
                <a:schemeClr val="tx1"/>
              </a:solidFill>
              <a:latin typeface="+mj-lt"/>
              <a:ea typeface="Meiryo UI" panose="020B0604030504040204" pitchFamily="34" charset="-128"/>
              <a:cs typeface="Meiryo UI" panose="020B0604030504040204" pitchFamily="34" charset="-128"/>
              <a:sym typeface="Muli"/>
            </a:endParaRPr>
          </a:p>
        </p:txBody>
      </p:sp>
    </p:spTree>
    <p:extLst>
      <p:ext uri="{BB962C8B-B14F-4D97-AF65-F5344CB8AC3E}">
        <p14:creationId xmlns:p14="http://schemas.microsoft.com/office/powerpoint/2010/main" val="3199321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Shape 754"/>
          <p:cNvSpPr txBox="1">
            <a:spLocks noGrp="1"/>
          </p:cNvSpPr>
          <p:nvPr>
            <p:ph type="title"/>
          </p:nvPr>
        </p:nvSpPr>
        <p:spPr>
          <a:xfrm>
            <a:off x="370482" y="445025"/>
            <a:ext cx="84600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000" b="1" dirty="0" smtClean="0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Solução</a:t>
            </a:r>
            <a:endParaRPr lang="en" sz="2000" b="1" dirty="0"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grpSp>
        <p:nvGrpSpPr>
          <p:cNvPr id="774" name="Shape 774"/>
          <p:cNvGrpSpPr/>
          <p:nvPr/>
        </p:nvGrpSpPr>
        <p:grpSpPr>
          <a:xfrm rot="5400000">
            <a:off x="8641233" y="411193"/>
            <a:ext cx="278152" cy="345817"/>
            <a:chOff x="0" y="46600"/>
            <a:chExt cx="3121800" cy="5004600"/>
          </a:xfrm>
        </p:grpSpPr>
        <p:sp>
          <p:nvSpPr>
            <p:cNvPr id="775" name="Shape 77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206"/>
            <a:ext cx="9144000" cy="465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48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Shape 754"/>
          <p:cNvSpPr txBox="1">
            <a:spLocks noGrp="1"/>
          </p:cNvSpPr>
          <p:nvPr>
            <p:ph type="title"/>
          </p:nvPr>
        </p:nvSpPr>
        <p:spPr>
          <a:xfrm>
            <a:off x="370482" y="445025"/>
            <a:ext cx="84600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000" b="1" dirty="0" smtClean="0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Solução</a:t>
            </a:r>
            <a:endParaRPr lang="en" sz="2000" b="1" dirty="0"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grpSp>
        <p:nvGrpSpPr>
          <p:cNvPr id="774" name="Shape 774"/>
          <p:cNvGrpSpPr/>
          <p:nvPr/>
        </p:nvGrpSpPr>
        <p:grpSpPr>
          <a:xfrm rot="5400000">
            <a:off x="8641233" y="411193"/>
            <a:ext cx="278152" cy="345817"/>
            <a:chOff x="0" y="46600"/>
            <a:chExt cx="3121800" cy="5004600"/>
          </a:xfrm>
        </p:grpSpPr>
        <p:sp>
          <p:nvSpPr>
            <p:cNvPr id="775" name="Shape 77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agem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47347" y="153081"/>
            <a:ext cx="4522331" cy="499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05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Shape 754"/>
          <p:cNvSpPr txBox="1">
            <a:spLocks noGrp="1"/>
          </p:cNvSpPr>
          <p:nvPr>
            <p:ph type="title"/>
          </p:nvPr>
        </p:nvSpPr>
        <p:spPr>
          <a:xfrm>
            <a:off x="370482" y="445025"/>
            <a:ext cx="84600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2000" b="1" dirty="0" smtClean="0">
                <a:latin typeface="Meiryo UI" panose="020B0604030504040204" pitchFamily="34" charset="-128"/>
                <a:ea typeface="Meiryo UI" panose="020B0604030504040204" pitchFamily="34" charset="-128"/>
                <a:cs typeface="Meiryo UI" panose="020B0604030504040204" pitchFamily="34" charset="-128"/>
              </a:rPr>
              <a:t>Benefícios</a:t>
            </a:r>
            <a:endParaRPr lang="en" sz="2000" b="1" dirty="0">
              <a:latin typeface="Meiryo UI" panose="020B0604030504040204" pitchFamily="34" charset="-128"/>
              <a:ea typeface="Meiryo UI" panose="020B0604030504040204" pitchFamily="34" charset="-128"/>
              <a:cs typeface="Meiryo UI" panose="020B0604030504040204" pitchFamily="34" charset="-128"/>
            </a:endParaRPr>
          </a:p>
        </p:txBody>
      </p:sp>
      <p:sp>
        <p:nvSpPr>
          <p:cNvPr id="756" name="Shape 756"/>
          <p:cNvSpPr/>
          <p:nvPr/>
        </p:nvSpPr>
        <p:spPr>
          <a:xfrm>
            <a:off x="3805317" y="1131382"/>
            <a:ext cx="1398000" cy="1802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0"/>
                </a:moveTo>
                <a:cubicBezTo>
                  <a:pt x="26909" y="0"/>
                  <a:pt x="0" y="20828"/>
                  <a:pt x="0" y="46442"/>
                </a:cubicBezTo>
                <a:cubicBezTo>
                  <a:pt x="0" y="72056"/>
                  <a:pt x="60000" y="120000"/>
                  <a:pt x="60000" y="120000"/>
                </a:cubicBezTo>
                <a:cubicBezTo>
                  <a:pt x="60000" y="120000"/>
                  <a:pt x="120000" y="72056"/>
                  <a:pt x="120000" y="46442"/>
                </a:cubicBezTo>
                <a:cubicBezTo>
                  <a:pt x="120000" y="20828"/>
                  <a:pt x="93090" y="0"/>
                  <a:pt x="60000" y="0"/>
                </a:cubicBezTo>
                <a:close/>
                <a:moveTo>
                  <a:pt x="60000" y="83596"/>
                </a:moveTo>
                <a:cubicBezTo>
                  <a:pt x="32000" y="83596"/>
                  <a:pt x="9454" y="66051"/>
                  <a:pt x="9454" y="44472"/>
                </a:cubicBezTo>
                <a:cubicBezTo>
                  <a:pt x="9454" y="22799"/>
                  <a:pt x="32000" y="5254"/>
                  <a:pt x="60000" y="5254"/>
                </a:cubicBezTo>
                <a:cubicBezTo>
                  <a:pt x="88000" y="5254"/>
                  <a:pt x="110545" y="22799"/>
                  <a:pt x="110545" y="44472"/>
                </a:cubicBezTo>
                <a:cubicBezTo>
                  <a:pt x="110545" y="66051"/>
                  <a:pt x="88000" y="83596"/>
                  <a:pt x="60000" y="83596"/>
                </a:cubicBezTo>
                <a:close/>
              </a:path>
            </a:pathLst>
          </a:custGeom>
          <a:solidFill>
            <a:srgbClr val="4E6E9A">
              <a:alpha val="80380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7" name="Shape 757"/>
          <p:cNvSpPr/>
          <p:nvPr/>
        </p:nvSpPr>
        <p:spPr>
          <a:xfrm>
            <a:off x="4610160" y="1908759"/>
            <a:ext cx="1837500" cy="1565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2159" y="43459"/>
                </a:moveTo>
                <a:cubicBezTo>
                  <a:pt x="104411" y="15351"/>
                  <a:pt x="78585" y="0"/>
                  <a:pt x="54696" y="9081"/>
                </a:cubicBezTo>
                <a:cubicBezTo>
                  <a:pt x="30714" y="18162"/>
                  <a:pt x="0" y="86270"/>
                  <a:pt x="0" y="86270"/>
                </a:cubicBezTo>
                <a:cubicBezTo>
                  <a:pt x="0" y="86270"/>
                  <a:pt x="58847" y="120000"/>
                  <a:pt x="82828" y="110918"/>
                </a:cubicBezTo>
                <a:cubicBezTo>
                  <a:pt x="106810" y="101621"/>
                  <a:pt x="120000" y="71567"/>
                  <a:pt x="112159" y="43459"/>
                </a:cubicBezTo>
                <a:close/>
                <a:moveTo>
                  <a:pt x="34127" y="73081"/>
                </a:moveTo>
                <a:cubicBezTo>
                  <a:pt x="27671" y="49513"/>
                  <a:pt x="38739" y="24000"/>
                  <a:pt x="58847" y="16324"/>
                </a:cubicBezTo>
                <a:cubicBezTo>
                  <a:pt x="79046" y="8648"/>
                  <a:pt x="100814" y="21621"/>
                  <a:pt x="107363" y="45297"/>
                </a:cubicBezTo>
                <a:cubicBezTo>
                  <a:pt x="113820" y="68972"/>
                  <a:pt x="102751" y="94486"/>
                  <a:pt x="82644" y="102054"/>
                </a:cubicBezTo>
                <a:cubicBezTo>
                  <a:pt x="62444" y="109729"/>
                  <a:pt x="40676" y="96756"/>
                  <a:pt x="34127" y="73081"/>
                </a:cubicBezTo>
                <a:close/>
              </a:path>
            </a:pathLst>
          </a:custGeom>
          <a:solidFill>
            <a:srgbClr val="4E6E9A">
              <a:alpha val="80380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8" name="Shape 758"/>
          <p:cNvSpPr/>
          <p:nvPr/>
        </p:nvSpPr>
        <p:spPr>
          <a:xfrm>
            <a:off x="2532491" y="1891327"/>
            <a:ext cx="1833000" cy="1565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753" y="43537"/>
                </a:moveTo>
                <a:cubicBezTo>
                  <a:pt x="0" y="71696"/>
                  <a:pt x="13107" y="101805"/>
                  <a:pt x="37107" y="110902"/>
                </a:cubicBezTo>
                <a:cubicBezTo>
                  <a:pt x="61107" y="120000"/>
                  <a:pt x="120000" y="86209"/>
                  <a:pt x="120000" y="86209"/>
                </a:cubicBezTo>
                <a:cubicBezTo>
                  <a:pt x="120000" y="86209"/>
                  <a:pt x="89261" y="18194"/>
                  <a:pt x="65261" y="8989"/>
                </a:cubicBezTo>
                <a:cubicBezTo>
                  <a:pt x="41261" y="0"/>
                  <a:pt x="15507" y="15379"/>
                  <a:pt x="7753" y="43537"/>
                </a:cubicBezTo>
                <a:close/>
                <a:moveTo>
                  <a:pt x="85846" y="73212"/>
                </a:moveTo>
                <a:cubicBezTo>
                  <a:pt x="79292" y="96931"/>
                  <a:pt x="57507" y="109927"/>
                  <a:pt x="37292" y="102238"/>
                </a:cubicBezTo>
                <a:cubicBezTo>
                  <a:pt x="17169" y="94657"/>
                  <a:pt x="6092" y="69097"/>
                  <a:pt x="12553" y="45379"/>
                </a:cubicBezTo>
                <a:cubicBezTo>
                  <a:pt x="19107" y="21660"/>
                  <a:pt x="40892" y="8664"/>
                  <a:pt x="61107" y="16353"/>
                </a:cubicBezTo>
                <a:cubicBezTo>
                  <a:pt x="81415" y="24151"/>
                  <a:pt x="92492" y="49602"/>
                  <a:pt x="85846" y="73212"/>
                </a:cubicBezTo>
                <a:close/>
              </a:path>
            </a:pathLst>
          </a:custGeom>
          <a:solidFill>
            <a:srgbClr val="4E6E9A">
              <a:alpha val="80380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9" name="Shape 759"/>
          <p:cNvSpPr/>
          <p:nvPr/>
        </p:nvSpPr>
        <p:spPr>
          <a:xfrm>
            <a:off x="2975644" y="3163714"/>
            <a:ext cx="1579200" cy="1687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28821" y="103919"/>
                </a:moveTo>
                <a:cubicBezTo>
                  <a:pt x="52500" y="120000"/>
                  <a:pt x="85714" y="115175"/>
                  <a:pt x="102857" y="92964"/>
                </a:cubicBezTo>
                <a:cubicBezTo>
                  <a:pt x="120000" y="70753"/>
                  <a:pt x="109392" y="0"/>
                  <a:pt x="109392" y="0"/>
                </a:cubicBezTo>
                <a:cubicBezTo>
                  <a:pt x="109392" y="0"/>
                  <a:pt x="34392" y="12261"/>
                  <a:pt x="17142" y="34572"/>
                </a:cubicBezTo>
                <a:cubicBezTo>
                  <a:pt x="0" y="56783"/>
                  <a:pt x="5142" y="87839"/>
                  <a:pt x="28821" y="103919"/>
                </a:cubicBezTo>
                <a:close/>
                <a:moveTo>
                  <a:pt x="84857" y="31557"/>
                </a:moveTo>
                <a:cubicBezTo>
                  <a:pt x="104785" y="45226"/>
                  <a:pt x="109285" y="71356"/>
                  <a:pt x="94714" y="90150"/>
                </a:cubicBezTo>
                <a:cubicBezTo>
                  <a:pt x="80142" y="108944"/>
                  <a:pt x="52285" y="113065"/>
                  <a:pt x="32250" y="99396"/>
                </a:cubicBezTo>
                <a:cubicBezTo>
                  <a:pt x="12214" y="85728"/>
                  <a:pt x="7821" y="59597"/>
                  <a:pt x="22392" y="40804"/>
                </a:cubicBezTo>
                <a:cubicBezTo>
                  <a:pt x="36964" y="22211"/>
                  <a:pt x="64821" y="18090"/>
                  <a:pt x="84857" y="31557"/>
                </a:cubicBezTo>
                <a:close/>
              </a:path>
            </a:pathLst>
          </a:custGeom>
          <a:solidFill>
            <a:srgbClr val="4E6E9A">
              <a:alpha val="80380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0" name="Shape 760"/>
          <p:cNvSpPr/>
          <p:nvPr/>
        </p:nvSpPr>
        <p:spPr>
          <a:xfrm>
            <a:off x="4425831" y="3174171"/>
            <a:ext cx="1579200" cy="16872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1204" y="103846"/>
                </a:moveTo>
                <a:cubicBezTo>
                  <a:pt x="114861" y="87792"/>
                  <a:pt x="120000" y="56789"/>
                  <a:pt x="102872" y="34515"/>
                </a:cubicBezTo>
                <a:cubicBezTo>
                  <a:pt x="85744" y="12341"/>
                  <a:pt x="10704" y="0"/>
                  <a:pt x="10704" y="0"/>
                </a:cubicBezTo>
                <a:cubicBezTo>
                  <a:pt x="10704" y="0"/>
                  <a:pt x="0" y="70635"/>
                  <a:pt x="17234" y="92909"/>
                </a:cubicBezTo>
                <a:cubicBezTo>
                  <a:pt x="34469" y="115083"/>
                  <a:pt x="67439" y="120000"/>
                  <a:pt x="91204" y="103846"/>
                </a:cubicBezTo>
                <a:close/>
                <a:moveTo>
                  <a:pt x="35218" y="31605"/>
                </a:moveTo>
                <a:cubicBezTo>
                  <a:pt x="55236" y="17959"/>
                  <a:pt x="83068" y="22073"/>
                  <a:pt x="97627" y="40836"/>
                </a:cubicBezTo>
                <a:cubicBezTo>
                  <a:pt x="112185" y="59598"/>
                  <a:pt x="107689" y="85685"/>
                  <a:pt x="87778" y="99331"/>
                </a:cubicBezTo>
                <a:cubicBezTo>
                  <a:pt x="67760" y="112976"/>
                  <a:pt x="39928" y="108762"/>
                  <a:pt x="25370" y="90100"/>
                </a:cubicBezTo>
                <a:cubicBezTo>
                  <a:pt x="10811" y="71337"/>
                  <a:pt x="15200" y="45250"/>
                  <a:pt x="35218" y="31605"/>
                </a:cubicBezTo>
                <a:close/>
              </a:path>
            </a:pathLst>
          </a:custGeom>
          <a:solidFill>
            <a:srgbClr val="4E6E9A">
              <a:alpha val="80380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1" name="Shape 761"/>
          <p:cNvSpPr txBox="1"/>
          <p:nvPr/>
        </p:nvSpPr>
        <p:spPr>
          <a:xfrm>
            <a:off x="4099526" y="1379090"/>
            <a:ext cx="787800" cy="66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dirty="0">
                <a:solidFill>
                  <a:srgbClr val="38444A"/>
                </a:solidFill>
                <a:latin typeface="Muli"/>
                <a:ea typeface="Muli"/>
                <a:cs typeface="Muli"/>
                <a:sym typeface="Muli"/>
              </a:rPr>
              <a:t>01</a:t>
            </a:r>
          </a:p>
        </p:txBody>
      </p:sp>
      <p:sp>
        <p:nvSpPr>
          <p:cNvPr id="763" name="Shape 763"/>
          <p:cNvSpPr txBox="1"/>
          <p:nvPr/>
        </p:nvSpPr>
        <p:spPr>
          <a:xfrm>
            <a:off x="5306101" y="2333721"/>
            <a:ext cx="787800" cy="66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>
                <a:solidFill>
                  <a:srgbClr val="38444A"/>
                </a:solidFill>
                <a:latin typeface="Muli"/>
                <a:ea typeface="Muli"/>
                <a:cs typeface="Muli"/>
                <a:sym typeface="Muli"/>
              </a:rPr>
              <a:t>02</a:t>
            </a:r>
          </a:p>
        </p:txBody>
      </p:sp>
      <p:sp>
        <p:nvSpPr>
          <p:cNvPr id="766" name="Shape 766"/>
          <p:cNvSpPr txBox="1"/>
          <p:nvPr/>
        </p:nvSpPr>
        <p:spPr>
          <a:xfrm>
            <a:off x="2892951" y="2339208"/>
            <a:ext cx="787800" cy="66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>
                <a:solidFill>
                  <a:srgbClr val="38444A"/>
                </a:solidFill>
                <a:latin typeface="Muli"/>
                <a:ea typeface="Muli"/>
                <a:cs typeface="Muli"/>
                <a:sym typeface="Muli"/>
              </a:rPr>
              <a:t>05</a:t>
            </a:r>
          </a:p>
        </p:txBody>
      </p:sp>
      <p:sp>
        <p:nvSpPr>
          <p:cNvPr id="769" name="Shape 769"/>
          <p:cNvSpPr txBox="1"/>
          <p:nvPr/>
        </p:nvSpPr>
        <p:spPr>
          <a:xfrm>
            <a:off x="3360451" y="3749832"/>
            <a:ext cx="787800" cy="66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>
                <a:solidFill>
                  <a:srgbClr val="38444A"/>
                </a:solidFill>
                <a:latin typeface="Muli"/>
                <a:ea typeface="Muli"/>
                <a:cs typeface="Muli"/>
                <a:sym typeface="Muli"/>
              </a:rPr>
              <a:t>04</a:t>
            </a:r>
          </a:p>
        </p:txBody>
      </p:sp>
      <p:sp>
        <p:nvSpPr>
          <p:cNvPr id="772" name="Shape 772"/>
          <p:cNvSpPr txBox="1"/>
          <p:nvPr/>
        </p:nvSpPr>
        <p:spPr>
          <a:xfrm>
            <a:off x="4806201" y="3749832"/>
            <a:ext cx="787800" cy="660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dirty="0">
                <a:solidFill>
                  <a:srgbClr val="38444A"/>
                </a:solidFill>
                <a:latin typeface="Muli"/>
                <a:ea typeface="Muli"/>
                <a:cs typeface="Muli"/>
                <a:sym typeface="Muli"/>
              </a:rPr>
              <a:t>03</a:t>
            </a:r>
          </a:p>
        </p:txBody>
      </p:sp>
      <p:grpSp>
        <p:nvGrpSpPr>
          <p:cNvPr id="774" name="Shape 774"/>
          <p:cNvGrpSpPr/>
          <p:nvPr/>
        </p:nvGrpSpPr>
        <p:grpSpPr>
          <a:xfrm rot="5400000">
            <a:off x="8641233" y="411193"/>
            <a:ext cx="278152" cy="345817"/>
            <a:chOff x="0" y="46600"/>
            <a:chExt cx="3121800" cy="5004600"/>
          </a:xfrm>
        </p:grpSpPr>
        <p:sp>
          <p:nvSpPr>
            <p:cNvPr id="775" name="Shape 775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6" name="Shape 776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Shape 777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" name="Shape 778"/>
          <p:cNvGrpSpPr/>
          <p:nvPr/>
        </p:nvGrpSpPr>
        <p:grpSpPr>
          <a:xfrm>
            <a:off x="2498591" y="1120588"/>
            <a:ext cx="4037713" cy="3847110"/>
            <a:chOff x="4915315" y="1174299"/>
            <a:chExt cx="3915169" cy="3729988"/>
          </a:xfrm>
        </p:grpSpPr>
        <p:sp>
          <p:nvSpPr>
            <p:cNvPr id="779" name="Shape 779"/>
            <p:cNvSpPr/>
            <p:nvPr/>
          </p:nvSpPr>
          <p:spPr>
            <a:xfrm>
              <a:off x="6177255" y="1174299"/>
              <a:ext cx="1397999" cy="1802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60000" y="0"/>
                  </a:moveTo>
                  <a:cubicBezTo>
                    <a:pt x="26909" y="0"/>
                    <a:pt x="0" y="20828"/>
                    <a:pt x="0" y="46442"/>
                  </a:cubicBezTo>
                  <a:cubicBezTo>
                    <a:pt x="0" y="72056"/>
                    <a:pt x="60000" y="120000"/>
                    <a:pt x="60000" y="120000"/>
                  </a:cubicBezTo>
                  <a:cubicBezTo>
                    <a:pt x="60000" y="120000"/>
                    <a:pt x="120000" y="72056"/>
                    <a:pt x="120000" y="46442"/>
                  </a:cubicBezTo>
                  <a:cubicBezTo>
                    <a:pt x="120000" y="20828"/>
                    <a:pt x="93090" y="0"/>
                    <a:pt x="60000" y="0"/>
                  </a:cubicBezTo>
                  <a:close/>
                  <a:moveTo>
                    <a:pt x="60000" y="83596"/>
                  </a:moveTo>
                  <a:cubicBezTo>
                    <a:pt x="32000" y="83596"/>
                    <a:pt x="9454" y="66051"/>
                    <a:pt x="9454" y="44472"/>
                  </a:cubicBezTo>
                  <a:cubicBezTo>
                    <a:pt x="9454" y="22799"/>
                    <a:pt x="32000" y="5254"/>
                    <a:pt x="60000" y="5254"/>
                  </a:cubicBezTo>
                  <a:cubicBezTo>
                    <a:pt x="88000" y="5254"/>
                    <a:pt x="110545" y="22799"/>
                    <a:pt x="110545" y="44472"/>
                  </a:cubicBezTo>
                  <a:cubicBezTo>
                    <a:pt x="110545" y="66051"/>
                    <a:pt x="88000" y="83596"/>
                    <a:pt x="60000" y="83596"/>
                  </a:cubicBezTo>
                  <a:close/>
                </a:path>
              </a:pathLst>
            </a:cu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Shape 780"/>
            <p:cNvSpPr/>
            <p:nvPr/>
          </p:nvSpPr>
          <p:spPr>
            <a:xfrm>
              <a:off x="6992984" y="1951676"/>
              <a:ext cx="1837500" cy="156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112159" y="43459"/>
                  </a:moveTo>
                  <a:cubicBezTo>
                    <a:pt x="104411" y="15351"/>
                    <a:pt x="78585" y="0"/>
                    <a:pt x="54696" y="9081"/>
                  </a:cubicBezTo>
                  <a:cubicBezTo>
                    <a:pt x="30714" y="18162"/>
                    <a:pt x="0" y="86270"/>
                    <a:pt x="0" y="86270"/>
                  </a:cubicBezTo>
                  <a:cubicBezTo>
                    <a:pt x="0" y="86270"/>
                    <a:pt x="58847" y="120000"/>
                    <a:pt x="82828" y="110918"/>
                  </a:cubicBezTo>
                  <a:cubicBezTo>
                    <a:pt x="106810" y="101621"/>
                    <a:pt x="120000" y="71567"/>
                    <a:pt x="112159" y="43459"/>
                  </a:cubicBezTo>
                  <a:close/>
                  <a:moveTo>
                    <a:pt x="34127" y="73081"/>
                  </a:moveTo>
                  <a:cubicBezTo>
                    <a:pt x="27671" y="49513"/>
                    <a:pt x="38739" y="24000"/>
                    <a:pt x="58847" y="16324"/>
                  </a:cubicBezTo>
                  <a:cubicBezTo>
                    <a:pt x="79046" y="8648"/>
                    <a:pt x="100814" y="21621"/>
                    <a:pt x="107363" y="45297"/>
                  </a:cubicBezTo>
                  <a:cubicBezTo>
                    <a:pt x="113820" y="68972"/>
                    <a:pt x="102751" y="94486"/>
                    <a:pt x="82644" y="102054"/>
                  </a:cubicBezTo>
                  <a:cubicBezTo>
                    <a:pt x="62444" y="109729"/>
                    <a:pt x="40676" y="96756"/>
                    <a:pt x="34127" y="73081"/>
                  </a:cubicBezTo>
                  <a:close/>
                </a:path>
              </a:pathLst>
            </a:cu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Shape 781"/>
            <p:cNvSpPr/>
            <p:nvPr/>
          </p:nvSpPr>
          <p:spPr>
            <a:xfrm>
              <a:off x="4915315" y="1934244"/>
              <a:ext cx="1833000" cy="15651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7753" y="43537"/>
                  </a:moveTo>
                  <a:cubicBezTo>
                    <a:pt x="0" y="71696"/>
                    <a:pt x="13107" y="101805"/>
                    <a:pt x="37107" y="110902"/>
                  </a:cubicBezTo>
                  <a:cubicBezTo>
                    <a:pt x="61107" y="120000"/>
                    <a:pt x="120000" y="86209"/>
                    <a:pt x="120000" y="86209"/>
                  </a:cubicBezTo>
                  <a:cubicBezTo>
                    <a:pt x="120000" y="86209"/>
                    <a:pt x="89261" y="18194"/>
                    <a:pt x="65261" y="8989"/>
                  </a:cubicBezTo>
                  <a:cubicBezTo>
                    <a:pt x="41261" y="0"/>
                    <a:pt x="15507" y="15379"/>
                    <a:pt x="7753" y="43537"/>
                  </a:cubicBezTo>
                  <a:close/>
                  <a:moveTo>
                    <a:pt x="85846" y="73212"/>
                  </a:moveTo>
                  <a:cubicBezTo>
                    <a:pt x="79292" y="96931"/>
                    <a:pt x="57507" y="109927"/>
                    <a:pt x="37292" y="102238"/>
                  </a:cubicBezTo>
                  <a:cubicBezTo>
                    <a:pt x="17169" y="94657"/>
                    <a:pt x="6092" y="69097"/>
                    <a:pt x="12553" y="45379"/>
                  </a:cubicBezTo>
                  <a:cubicBezTo>
                    <a:pt x="19107" y="21660"/>
                    <a:pt x="40892" y="8664"/>
                    <a:pt x="61107" y="16353"/>
                  </a:cubicBezTo>
                  <a:cubicBezTo>
                    <a:pt x="81415" y="24151"/>
                    <a:pt x="92492" y="49602"/>
                    <a:pt x="85846" y="73212"/>
                  </a:cubicBezTo>
                  <a:close/>
                </a:path>
              </a:pathLst>
            </a:cu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Shape 782"/>
            <p:cNvSpPr/>
            <p:nvPr/>
          </p:nvSpPr>
          <p:spPr>
            <a:xfrm>
              <a:off x="5347582" y="3206631"/>
              <a:ext cx="1579199" cy="16872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28821" y="103919"/>
                  </a:moveTo>
                  <a:cubicBezTo>
                    <a:pt x="52500" y="120000"/>
                    <a:pt x="85714" y="115175"/>
                    <a:pt x="102857" y="92964"/>
                  </a:cubicBezTo>
                  <a:cubicBezTo>
                    <a:pt x="120000" y="70753"/>
                    <a:pt x="109392" y="0"/>
                    <a:pt x="109392" y="0"/>
                  </a:cubicBezTo>
                  <a:cubicBezTo>
                    <a:pt x="109392" y="0"/>
                    <a:pt x="34392" y="12261"/>
                    <a:pt x="17142" y="34572"/>
                  </a:cubicBezTo>
                  <a:cubicBezTo>
                    <a:pt x="0" y="56783"/>
                    <a:pt x="5142" y="87839"/>
                    <a:pt x="28821" y="103919"/>
                  </a:cubicBezTo>
                  <a:close/>
                  <a:moveTo>
                    <a:pt x="84857" y="31557"/>
                  </a:moveTo>
                  <a:cubicBezTo>
                    <a:pt x="104785" y="45226"/>
                    <a:pt x="109285" y="71356"/>
                    <a:pt x="94714" y="90150"/>
                  </a:cubicBezTo>
                  <a:cubicBezTo>
                    <a:pt x="80142" y="108944"/>
                    <a:pt x="52285" y="113065"/>
                    <a:pt x="32250" y="99396"/>
                  </a:cubicBezTo>
                  <a:cubicBezTo>
                    <a:pt x="12214" y="85728"/>
                    <a:pt x="7821" y="59597"/>
                    <a:pt x="22392" y="40804"/>
                  </a:cubicBezTo>
                  <a:cubicBezTo>
                    <a:pt x="36964" y="22211"/>
                    <a:pt x="64821" y="18090"/>
                    <a:pt x="84857" y="31557"/>
                  </a:cubicBezTo>
                  <a:close/>
                </a:path>
              </a:pathLst>
            </a:cu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Shape 783"/>
            <p:cNvSpPr/>
            <p:nvPr/>
          </p:nvSpPr>
          <p:spPr>
            <a:xfrm>
              <a:off x="6797769" y="3217088"/>
              <a:ext cx="1579200" cy="1687200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91204" y="103846"/>
                  </a:moveTo>
                  <a:cubicBezTo>
                    <a:pt x="114861" y="87792"/>
                    <a:pt x="120000" y="56789"/>
                    <a:pt x="102872" y="34515"/>
                  </a:cubicBezTo>
                  <a:cubicBezTo>
                    <a:pt x="85744" y="12341"/>
                    <a:pt x="10704" y="0"/>
                    <a:pt x="10704" y="0"/>
                  </a:cubicBezTo>
                  <a:cubicBezTo>
                    <a:pt x="10704" y="0"/>
                    <a:pt x="0" y="70635"/>
                    <a:pt x="17234" y="92909"/>
                  </a:cubicBezTo>
                  <a:cubicBezTo>
                    <a:pt x="34469" y="115083"/>
                    <a:pt x="67439" y="120000"/>
                    <a:pt x="91204" y="103846"/>
                  </a:cubicBezTo>
                  <a:close/>
                  <a:moveTo>
                    <a:pt x="35218" y="31605"/>
                  </a:moveTo>
                  <a:cubicBezTo>
                    <a:pt x="55236" y="17959"/>
                    <a:pt x="83068" y="22073"/>
                    <a:pt x="97627" y="40836"/>
                  </a:cubicBezTo>
                  <a:cubicBezTo>
                    <a:pt x="112185" y="59598"/>
                    <a:pt x="107689" y="85685"/>
                    <a:pt x="87778" y="99331"/>
                  </a:cubicBezTo>
                  <a:cubicBezTo>
                    <a:pt x="67760" y="112976"/>
                    <a:pt x="39928" y="108762"/>
                    <a:pt x="25370" y="90100"/>
                  </a:cubicBezTo>
                  <a:cubicBezTo>
                    <a:pt x="10811" y="71337"/>
                    <a:pt x="15200" y="45250"/>
                    <a:pt x="35218" y="31605"/>
                  </a:cubicBezTo>
                  <a:close/>
                </a:path>
              </a:pathLst>
            </a:custGeom>
            <a:solidFill>
              <a:srgbClr val="595959">
                <a:alpha val="14620"/>
              </a:srgbClr>
            </a:solidFill>
            <a:ln>
              <a:noFill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86" name="Shape 786"/>
          <p:cNvSpPr txBox="1"/>
          <p:nvPr/>
        </p:nvSpPr>
        <p:spPr>
          <a:xfrm>
            <a:off x="827314" y="3953883"/>
            <a:ext cx="2310073" cy="34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Criação de </a:t>
            </a:r>
            <a:r>
              <a:rPr lang="en" sz="15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soluções</a:t>
            </a:r>
            <a:r>
              <a:rPr lang="en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 baseados nos modelos de BIG DATA</a:t>
            </a:r>
            <a:endParaRPr lang="en" sz="1500" b="1" dirty="0">
              <a:solidFill>
                <a:schemeClr val="bg1">
                  <a:lumMod val="50000"/>
                </a:schemeClr>
              </a:solidFill>
              <a:latin typeface="+mj-lt"/>
              <a:ea typeface="Meiryo UI" panose="020B0604030504040204" pitchFamily="34" charset="-128"/>
              <a:cs typeface="Meiryo UI" panose="020B0604030504040204" pitchFamily="34" charset="-128"/>
              <a:sym typeface="Muli"/>
            </a:endParaRPr>
          </a:p>
        </p:txBody>
      </p:sp>
      <p:sp>
        <p:nvSpPr>
          <p:cNvPr id="789" name="Shape 789"/>
          <p:cNvSpPr txBox="1"/>
          <p:nvPr/>
        </p:nvSpPr>
        <p:spPr>
          <a:xfrm>
            <a:off x="555171" y="2143158"/>
            <a:ext cx="1879104" cy="34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pt-BR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Redução</a:t>
            </a:r>
            <a:r>
              <a:rPr lang="en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 de </a:t>
            </a:r>
            <a:r>
              <a:rPr lang="en" sz="15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Custos</a:t>
            </a:r>
            <a:r>
              <a:rPr lang="en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 e melhora significativa na </a:t>
            </a:r>
            <a:r>
              <a:rPr lang="en" sz="15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distribuição de medicamentos</a:t>
            </a:r>
            <a:endParaRPr lang="en" sz="1500" b="1" dirty="0">
              <a:solidFill>
                <a:schemeClr val="tx1"/>
              </a:solidFill>
              <a:latin typeface="+mj-lt"/>
              <a:ea typeface="Meiryo UI" panose="020B0604030504040204" pitchFamily="34" charset="-128"/>
              <a:cs typeface="Meiryo UI" panose="020B0604030504040204" pitchFamily="34" charset="-128"/>
              <a:sym typeface="Muli"/>
            </a:endParaRPr>
          </a:p>
        </p:txBody>
      </p:sp>
      <p:sp>
        <p:nvSpPr>
          <p:cNvPr id="792" name="Shape 792"/>
          <p:cNvSpPr txBox="1"/>
          <p:nvPr/>
        </p:nvSpPr>
        <p:spPr>
          <a:xfrm>
            <a:off x="5304000" y="933771"/>
            <a:ext cx="2862053" cy="34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5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Transparência</a:t>
            </a:r>
            <a:r>
              <a:rPr lang="en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 dos dados junto a População e ao Gestor Público</a:t>
            </a:r>
            <a:endParaRPr lang="en" sz="1500" b="1" dirty="0">
              <a:solidFill>
                <a:schemeClr val="bg1">
                  <a:lumMod val="50000"/>
                </a:schemeClr>
              </a:solidFill>
              <a:latin typeface="+mj-lt"/>
              <a:ea typeface="Meiryo UI" panose="020B0604030504040204" pitchFamily="34" charset="-128"/>
              <a:cs typeface="Meiryo UI" panose="020B0604030504040204" pitchFamily="34" charset="-128"/>
              <a:sym typeface="Muli"/>
            </a:endParaRPr>
          </a:p>
        </p:txBody>
      </p:sp>
      <p:sp>
        <p:nvSpPr>
          <p:cNvPr id="795" name="Shape 795"/>
          <p:cNvSpPr txBox="1"/>
          <p:nvPr/>
        </p:nvSpPr>
        <p:spPr>
          <a:xfrm>
            <a:off x="6564750" y="2143158"/>
            <a:ext cx="1833295" cy="34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Criação de uma </a:t>
            </a:r>
            <a:r>
              <a:rPr lang="en" sz="15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base histórica </a:t>
            </a:r>
            <a:r>
              <a:rPr lang="en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para </a:t>
            </a:r>
            <a:r>
              <a:rPr lang="en" sz="1500" b="1" dirty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ações</a:t>
            </a:r>
            <a:r>
              <a:rPr lang="en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 futuras </a:t>
            </a:r>
            <a:endParaRPr lang="en" sz="1500" b="1" dirty="0">
              <a:solidFill>
                <a:schemeClr val="bg1">
                  <a:lumMod val="50000"/>
                </a:schemeClr>
              </a:solidFill>
              <a:latin typeface="+mj-lt"/>
              <a:ea typeface="Meiryo UI" panose="020B0604030504040204" pitchFamily="34" charset="-128"/>
              <a:cs typeface="Meiryo UI" panose="020B0604030504040204" pitchFamily="34" charset="-128"/>
              <a:sym typeface="Muli"/>
            </a:endParaRPr>
          </a:p>
        </p:txBody>
      </p:sp>
      <p:sp>
        <p:nvSpPr>
          <p:cNvPr id="798" name="Shape 798"/>
          <p:cNvSpPr txBox="1"/>
          <p:nvPr/>
        </p:nvSpPr>
        <p:spPr>
          <a:xfrm>
            <a:off x="6093899" y="3953883"/>
            <a:ext cx="2513501" cy="345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500" b="1" dirty="0" smtClean="0">
                <a:solidFill>
                  <a:schemeClr val="bg1">
                    <a:lumMod val="50000"/>
                  </a:schemeClr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Uso do conceito BIG DATA para identicação de </a:t>
            </a:r>
            <a:r>
              <a:rPr lang="en" sz="1500" b="1" dirty="0" smtClean="0">
                <a:solidFill>
                  <a:schemeClr val="tx1"/>
                </a:solidFill>
                <a:latin typeface="+mj-lt"/>
                <a:ea typeface="Meiryo UI" panose="020B0604030504040204" pitchFamily="34" charset="-128"/>
                <a:cs typeface="Meiryo UI" panose="020B0604030504040204" pitchFamily="34" charset="-128"/>
                <a:sym typeface="Muli"/>
              </a:rPr>
              <a:t>modelos e/ou padrões</a:t>
            </a:r>
            <a:endParaRPr lang="en" sz="1500" b="1" dirty="0">
              <a:solidFill>
                <a:schemeClr val="tx1"/>
              </a:solidFill>
              <a:latin typeface="+mj-lt"/>
              <a:ea typeface="Meiryo UI" panose="020B0604030504040204" pitchFamily="34" charset="-128"/>
              <a:cs typeface="Meiryo UI" panose="020B0604030504040204" pitchFamily="34" charset="-128"/>
              <a:sym typeface="Mul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Shape 1077"/>
          <p:cNvSpPr txBox="1">
            <a:spLocks noGrp="1"/>
          </p:cNvSpPr>
          <p:nvPr>
            <p:ph type="title"/>
          </p:nvPr>
        </p:nvSpPr>
        <p:spPr>
          <a:xfrm>
            <a:off x="370482" y="445025"/>
            <a:ext cx="84600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 smtClean="0"/>
              <a:t>Time</a:t>
            </a:r>
            <a:endParaRPr lang="en" dirty="0"/>
          </a:p>
        </p:txBody>
      </p:sp>
      <p:sp>
        <p:nvSpPr>
          <p:cNvPr id="1078" name="Shape 1078"/>
          <p:cNvSpPr txBox="1"/>
          <p:nvPr/>
        </p:nvSpPr>
        <p:spPr>
          <a:xfrm>
            <a:off x="692699" y="1259869"/>
            <a:ext cx="5000529" cy="408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uli"/>
                <a:cs typeface="Muli"/>
                <a:sym typeface="Muli"/>
              </a:rPr>
              <a:t>Lucas de Barros Teixeira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uli"/>
                <a:cs typeface="Muli"/>
                <a:sym typeface="Muli"/>
              </a:rPr>
              <a:t>Ricardo Barros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uli"/>
                <a:cs typeface="Muli"/>
                <a:sym typeface="Muli"/>
              </a:rPr>
              <a:t>Bruno Bisogni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uli"/>
                <a:cs typeface="Muli"/>
                <a:sym typeface="Muli"/>
              </a:rPr>
              <a:t>Rodrigo Corbera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 b="1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Muli"/>
                <a:cs typeface="Muli"/>
                <a:sym typeface="Muli"/>
              </a:rPr>
              <a:t>Abraão Barros </a:t>
            </a:r>
            <a:endParaRPr lang="en" sz="2400" b="1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Muli"/>
              <a:cs typeface="Muli"/>
              <a:sym typeface="Muli"/>
            </a:endParaRPr>
          </a:p>
        </p:txBody>
      </p:sp>
      <p:grpSp>
        <p:nvGrpSpPr>
          <p:cNvPr id="1107" name="Shape 1107"/>
          <p:cNvGrpSpPr/>
          <p:nvPr/>
        </p:nvGrpSpPr>
        <p:grpSpPr>
          <a:xfrm rot="5400000">
            <a:off x="8641233" y="411193"/>
            <a:ext cx="278152" cy="345817"/>
            <a:chOff x="0" y="46600"/>
            <a:chExt cx="3121800" cy="5004600"/>
          </a:xfrm>
        </p:grpSpPr>
        <p:sp>
          <p:nvSpPr>
            <p:cNvPr id="1108" name="Shape 1108"/>
            <p:cNvSpPr/>
            <p:nvPr/>
          </p:nvSpPr>
          <p:spPr>
            <a:xfrm>
              <a:off x="0" y="466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09" name="Shape 1109"/>
            <p:cNvSpPr/>
            <p:nvPr/>
          </p:nvSpPr>
          <p:spPr>
            <a:xfrm flipH="1">
              <a:off x="0" y="2548900"/>
              <a:ext cx="3121800" cy="2502300"/>
            </a:xfrm>
            <a:prstGeom prst="parallelogram">
              <a:avLst>
                <a:gd name="adj" fmla="val 55860"/>
              </a:avLst>
            </a:prstGeom>
            <a:solidFill>
              <a:srgbClr val="5E85B9">
                <a:alpha val="9115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Shape 1110"/>
            <p:cNvSpPr/>
            <p:nvPr/>
          </p:nvSpPr>
          <p:spPr>
            <a:xfrm rot="5400000">
              <a:off x="-1450150" y="1671525"/>
              <a:ext cx="4647600" cy="1747200"/>
            </a:xfrm>
            <a:prstGeom prst="triangle">
              <a:avLst>
                <a:gd name="adj" fmla="val 50126"/>
              </a:avLst>
            </a:prstGeom>
            <a:solidFill>
              <a:srgbClr val="38444A">
                <a:alpha val="59620"/>
              </a:srgb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189</Words>
  <Application>Microsoft Office PowerPoint</Application>
  <PresentationFormat>Apresentação na tela (16:9)</PresentationFormat>
  <Paragraphs>34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4" baseType="lpstr">
      <vt:lpstr>Calibri</vt:lpstr>
      <vt:lpstr>Tahoma</vt:lpstr>
      <vt:lpstr>Meiryo UI</vt:lpstr>
      <vt:lpstr>Arial Black</vt:lpstr>
      <vt:lpstr>Arial</vt:lpstr>
      <vt:lpstr>Muli</vt:lpstr>
      <vt:lpstr>simple-light-2</vt:lpstr>
      <vt:lpstr>E-SUS</vt:lpstr>
      <vt:lpstr>Problemas &amp; Dificuldades</vt:lpstr>
      <vt:lpstr>Solução</vt:lpstr>
      <vt:lpstr>Solução</vt:lpstr>
      <vt:lpstr>Solução</vt:lpstr>
      <vt:lpstr>Benefícios</vt:lpstr>
      <vt:lpstr>Time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UX Presentation Template</dc:title>
  <cp:lastModifiedBy>triate SP</cp:lastModifiedBy>
  <cp:revision>26</cp:revision>
  <cp:lastPrinted>2017-04-08T21:54:28Z</cp:lastPrinted>
  <dcterms:modified xsi:type="dcterms:W3CDTF">2017-04-09T14:08:51Z</dcterms:modified>
</cp:coreProperties>
</file>